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9" r:id="rId13"/>
    <p:sldId id="270" r:id="rId14"/>
    <p:sldId id="272" r:id="rId15"/>
    <p:sldId id="273" r:id="rId16"/>
    <p:sldId id="274" r:id="rId17"/>
    <p:sldId id="275" r:id="rId18"/>
    <p:sldId id="277" r:id="rId19"/>
    <p:sldId id="279" r:id="rId20"/>
    <p:sldId id="280" r:id="rId21"/>
    <p:sldId id="281" r:id="rId22"/>
    <p:sldId id="282" r:id="rId23"/>
    <p:sldId id="283" r:id="rId24"/>
    <p:sldId id="284" r:id="rId25"/>
    <p:sldId id="285" r:id="rId26"/>
    <p:sldId id="286" r:id="rId27"/>
    <p:sldId id="288"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D723"/>
    <a:srgbClr val="F4D30C"/>
    <a:srgbClr val="FECE02"/>
    <a:srgbClr val="0016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A146A4-6557-460A-B3D8-7D2D7ED0DAE1}" type="datetimeFigureOut">
              <a:rPr lang="ru-RU" smtClean="0"/>
              <a:t>12.09.2017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3458797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A146A4-6557-460A-B3D8-7D2D7ED0DAE1}" type="datetimeFigureOut">
              <a:rPr lang="ru-RU" smtClean="0"/>
              <a:t>12.09.2017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2855904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A146A4-6557-460A-B3D8-7D2D7ED0DAE1}" type="datetimeFigureOut">
              <a:rPr lang="ru-RU" smtClean="0"/>
              <a:t>12.09.2017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462196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A146A4-6557-460A-B3D8-7D2D7ED0DAE1}" type="datetimeFigureOut">
              <a:rPr lang="ru-RU" smtClean="0"/>
              <a:t>12.09.2017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424543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A146A4-6557-460A-B3D8-7D2D7ED0DAE1}" type="datetimeFigureOut">
              <a:rPr lang="ru-RU" smtClean="0"/>
              <a:t>12.09.2017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332043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A146A4-6557-460A-B3D8-7D2D7ED0DAE1}" type="datetimeFigureOut">
              <a:rPr lang="ru-RU" smtClean="0"/>
              <a:t>12.09.2017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948113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A146A4-6557-460A-B3D8-7D2D7ED0DAE1}" type="datetimeFigureOut">
              <a:rPr lang="ru-RU" smtClean="0"/>
              <a:t>12.09.2017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2701868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A146A4-6557-460A-B3D8-7D2D7ED0DAE1}" type="datetimeFigureOut">
              <a:rPr lang="ru-RU" smtClean="0"/>
              <a:t>12.09.2017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3067819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A146A4-6557-460A-B3D8-7D2D7ED0DAE1}" type="datetimeFigureOut">
              <a:rPr lang="ru-RU" smtClean="0"/>
              <a:t>12.09.2017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258953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A146A4-6557-460A-B3D8-7D2D7ED0DAE1}" type="datetimeFigureOut">
              <a:rPr lang="ru-RU" smtClean="0"/>
              <a:t>12.09.2017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1213148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A146A4-6557-460A-B3D8-7D2D7ED0DAE1}" type="datetimeFigureOut">
              <a:rPr lang="ru-RU" smtClean="0"/>
              <a:t>12.09.2017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425B29-4788-42BA-A812-56F0A75766CF}" type="slidenum">
              <a:rPr lang="ru-RU" smtClean="0"/>
              <a:t>‹#›</a:t>
            </a:fld>
            <a:endParaRPr lang="ru-RU"/>
          </a:p>
        </p:txBody>
      </p:sp>
    </p:spTree>
    <p:extLst>
      <p:ext uri="{BB962C8B-B14F-4D97-AF65-F5344CB8AC3E}">
        <p14:creationId xmlns:p14="http://schemas.microsoft.com/office/powerpoint/2010/main" val="4025201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A146A4-6557-460A-B3D8-7D2D7ED0DAE1}" type="datetimeFigureOut">
              <a:rPr lang="ru-RU" smtClean="0"/>
              <a:t>12.09.2017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425B29-4788-42BA-A812-56F0A75766CF}" type="slidenum">
              <a:rPr lang="ru-RU" smtClean="0"/>
              <a:t>‹#›</a:t>
            </a:fld>
            <a:endParaRPr lang="ru-RU"/>
          </a:p>
        </p:txBody>
      </p:sp>
    </p:spTree>
    <p:extLst>
      <p:ext uri="{BB962C8B-B14F-4D97-AF65-F5344CB8AC3E}">
        <p14:creationId xmlns:p14="http://schemas.microsoft.com/office/powerpoint/2010/main" val="3272613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22"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6906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a:bodyPr>
          <a:lstStyle/>
          <a:p>
            <a:pPr marL="0" indent="0">
              <a:buNone/>
            </a:pPr>
            <a:r>
              <a:rPr lang="ru-RU" sz="2000" dirty="0" smtClean="0">
                <a:solidFill>
                  <a:srgbClr val="002060"/>
                </a:solidFill>
              </a:rPr>
              <a:t>2.2.6. содействие </a:t>
            </a:r>
            <a:r>
              <a:rPr lang="ru-RU" sz="2000" dirty="0">
                <a:solidFill>
                  <a:srgbClr val="002060"/>
                </a:solidFill>
              </a:rPr>
              <a:t>Министерству в осуществлении мониторинга качества обучения, а также соблюдения государственных образовательных стандартов;</a:t>
            </a:r>
            <a:endParaRPr lang="ru-RU" sz="2000" dirty="0" smtClean="0">
              <a:solidFill>
                <a:srgbClr val="002060"/>
              </a:solidFill>
              <a:effectLst/>
            </a:endParaRPr>
          </a:p>
          <a:p>
            <a:pPr marL="0" indent="0">
              <a:buNone/>
            </a:pPr>
            <a:r>
              <a:rPr lang="ru-RU" sz="2000" dirty="0" smtClean="0">
                <a:solidFill>
                  <a:srgbClr val="002060"/>
                </a:solidFill>
              </a:rPr>
              <a:t>2.2.7. разработка </a:t>
            </a:r>
            <a:r>
              <a:rPr lang="ru-RU" sz="2000" dirty="0">
                <a:solidFill>
                  <a:srgbClr val="002060"/>
                </a:solidFill>
              </a:rPr>
              <a:t>технических заданий для проведения исследований (экспертизы) стандартов, учебников и учебно-методических комплексов;</a:t>
            </a:r>
            <a:endParaRPr lang="ru-RU" sz="2000" dirty="0" smtClean="0">
              <a:solidFill>
                <a:srgbClr val="002060"/>
              </a:solidFill>
              <a:effectLst/>
            </a:endParaRPr>
          </a:p>
          <a:p>
            <a:pPr marL="0" indent="0">
              <a:buNone/>
            </a:pPr>
            <a:r>
              <a:rPr lang="ru-RU" sz="2000" dirty="0" smtClean="0">
                <a:solidFill>
                  <a:srgbClr val="002060"/>
                </a:solidFill>
              </a:rPr>
              <a:t>2.2.8. разработка </a:t>
            </a:r>
            <a:r>
              <a:rPr lang="ru-RU" sz="2000" dirty="0">
                <a:solidFill>
                  <a:srgbClr val="002060"/>
                </a:solidFill>
              </a:rPr>
              <a:t>рекомендаций по вопросам совершенствования Государственного образовательного стандарта среднего общего образования </a:t>
            </a:r>
            <a:r>
              <a:rPr lang="ru-RU" sz="2000" dirty="0" err="1">
                <a:solidFill>
                  <a:srgbClr val="002060"/>
                </a:solidFill>
              </a:rPr>
              <a:t>Кыргызской</a:t>
            </a:r>
            <a:r>
              <a:rPr lang="ru-RU" sz="2000" dirty="0">
                <a:solidFill>
                  <a:srgbClr val="002060"/>
                </a:solidFill>
              </a:rPr>
              <a:t> Республики, предметных стандартов, базисного учебного плана для общеобразовательных организаций, а также стандартов для других уровней образования в части соотнесения с общенациональными целями системы образования, определения ключевых и предметных/профессиональных компетентностей, принципов оценки качества образования и обучения</a:t>
            </a:r>
            <a:r>
              <a:rPr lang="ru-RU" sz="2000" dirty="0" smtClean="0">
                <a:solidFill>
                  <a:srgbClr val="002060"/>
                </a:solidFill>
              </a:rPr>
              <a:t>;</a:t>
            </a:r>
          </a:p>
          <a:p>
            <a:pPr marL="0" indent="0">
              <a:buNone/>
            </a:pPr>
            <a:r>
              <a:rPr lang="ru-RU" sz="2000" dirty="0" smtClean="0">
                <a:solidFill>
                  <a:srgbClr val="002060"/>
                </a:solidFill>
              </a:rPr>
              <a:t>2.2.9. сотрудничество </a:t>
            </a:r>
            <a:r>
              <a:rPr lang="ru-RU" sz="2000" dirty="0">
                <a:solidFill>
                  <a:srgbClr val="002060"/>
                </a:solidFill>
              </a:rPr>
              <a:t>с учебно-методическими объединениями на разных уровнях профессионального образования при организации независимой оценки, совершенствования образовательных стандартов, учебников и учебно-методических комплексов, их апробации;</a:t>
            </a:r>
            <a:endParaRPr lang="ru-RU" sz="2000" dirty="0" smtClean="0">
              <a:solidFill>
                <a:srgbClr val="002060"/>
              </a:solidFill>
              <a:effectLst/>
            </a:endParaRPr>
          </a:p>
          <a:p>
            <a:pPr marL="0" indent="0">
              <a:buNone/>
            </a:pPr>
            <a:endParaRPr lang="ru-RU" sz="2000" dirty="0" smtClean="0">
              <a:solidFill>
                <a:srgbClr val="002060"/>
              </a:solidFill>
              <a:effectLst/>
            </a:endParaRPr>
          </a:p>
          <a:p>
            <a:pPr marL="0" indent="0">
              <a:buNone/>
            </a:pPr>
            <a:endParaRPr lang="ru-RU" dirty="0">
              <a:solidFill>
                <a:srgbClr val="002060"/>
              </a:solidFill>
            </a:endParaRPr>
          </a:p>
        </p:txBody>
      </p:sp>
    </p:spTree>
    <p:extLst>
      <p:ext uri="{BB962C8B-B14F-4D97-AF65-F5344CB8AC3E}">
        <p14:creationId xmlns:p14="http://schemas.microsoft.com/office/powerpoint/2010/main" val="679048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fontScale="92500" lnSpcReduction="20000"/>
          </a:bodyPr>
          <a:lstStyle/>
          <a:p>
            <a:pPr marL="0" indent="0">
              <a:buNone/>
            </a:pPr>
            <a:r>
              <a:rPr lang="ru-RU" sz="2200" dirty="0">
                <a:solidFill>
                  <a:srgbClr val="002060"/>
                </a:solidFill>
              </a:rPr>
              <a:t>2.3.	Для эффективного осуществления своих задач и функций, Координационный совет проводит консультации и взаимодействует с:</a:t>
            </a:r>
            <a:endParaRPr lang="ru-RU" sz="2200" dirty="0" smtClean="0">
              <a:solidFill>
                <a:srgbClr val="002060"/>
              </a:solidFill>
            </a:endParaRPr>
          </a:p>
          <a:p>
            <a:r>
              <a:rPr lang="ru-RU" sz="2200" dirty="0" smtClean="0">
                <a:solidFill>
                  <a:srgbClr val="002060"/>
                </a:solidFill>
              </a:rPr>
              <a:t>органами </a:t>
            </a:r>
            <a:r>
              <a:rPr lang="ru-RU" sz="2200" dirty="0">
                <a:solidFill>
                  <a:srgbClr val="002060"/>
                </a:solidFill>
              </a:rPr>
              <a:t>управления образованием разных уровней;</a:t>
            </a:r>
            <a:endParaRPr lang="ru-RU" sz="2200" dirty="0" smtClean="0">
              <a:solidFill>
                <a:srgbClr val="002060"/>
              </a:solidFill>
              <a:effectLst/>
            </a:endParaRPr>
          </a:p>
          <a:p>
            <a:r>
              <a:rPr lang="ru-RU" sz="2200" dirty="0" smtClean="0">
                <a:solidFill>
                  <a:srgbClr val="002060"/>
                </a:solidFill>
              </a:rPr>
              <a:t>общественными </a:t>
            </a:r>
            <a:r>
              <a:rPr lang="ru-RU" sz="2200" dirty="0">
                <a:solidFill>
                  <a:srgbClr val="002060"/>
                </a:solidFill>
              </a:rPr>
              <a:t>организациями, включая Общественный экспертный совет при Президенте </a:t>
            </a:r>
            <a:r>
              <a:rPr lang="ru-RU" sz="2200" dirty="0" err="1">
                <a:solidFill>
                  <a:srgbClr val="002060"/>
                </a:solidFill>
              </a:rPr>
              <a:t>Кыргызской</a:t>
            </a:r>
            <a:r>
              <a:rPr lang="ru-RU" sz="2200" dirty="0">
                <a:solidFill>
                  <a:srgbClr val="002060"/>
                </a:solidFill>
              </a:rPr>
              <a:t> Республики по вопросам развития образования и Общественный Совет Министерства образования и науки </a:t>
            </a:r>
            <a:r>
              <a:rPr lang="ru-RU" sz="2200" dirty="0" err="1">
                <a:solidFill>
                  <a:srgbClr val="002060"/>
                </a:solidFill>
              </a:rPr>
              <a:t>Кыргызской</a:t>
            </a:r>
            <a:r>
              <a:rPr lang="ru-RU" sz="2200" dirty="0">
                <a:solidFill>
                  <a:srgbClr val="002060"/>
                </a:solidFill>
              </a:rPr>
              <a:t> Республики;</a:t>
            </a:r>
            <a:endParaRPr lang="ru-RU" sz="2200" dirty="0" smtClean="0">
              <a:solidFill>
                <a:srgbClr val="002060"/>
              </a:solidFill>
              <a:effectLst/>
            </a:endParaRPr>
          </a:p>
          <a:p>
            <a:r>
              <a:rPr lang="ru-RU" sz="2200" dirty="0" smtClean="0">
                <a:solidFill>
                  <a:srgbClr val="002060"/>
                </a:solidFill>
              </a:rPr>
              <a:t>постоянными </a:t>
            </a:r>
            <a:r>
              <a:rPr lang="ru-RU" sz="2200" dirty="0">
                <a:solidFill>
                  <a:srgbClr val="002060"/>
                </a:solidFill>
              </a:rPr>
              <a:t>комиссиями и советами, функционирующими при Министерстве;</a:t>
            </a:r>
            <a:endParaRPr lang="ru-RU" sz="2200" dirty="0" smtClean="0">
              <a:solidFill>
                <a:srgbClr val="002060"/>
              </a:solidFill>
              <a:effectLst/>
            </a:endParaRPr>
          </a:p>
          <a:p>
            <a:r>
              <a:rPr lang="ru-RU" sz="2200" dirty="0" smtClean="0">
                <a:solidFill>
                  <a:srgbClr val="002060"/>
                </a:solidFill>
              </a:rPr>
              <a:t>неправительственными </a:t>
            </a:r>
            <a:r>
              <a:rPr lang="ru-RU" sz="2200" dirty="0">
                <a:solidFill>
                  <a:srgbClr val="002060"/>
                </a:solidFill>
              </a:rPr>
              <a:t>организациями;</a:t>
            </a:r>
            <a:endParaRPr lang="ru-RU" sz="2200" dirty="0" smtClean="0">
              <a:solidFill>
                <a:srgbClr val="002060"/>
              </a:solidFill>
              <a:effectLst/>
            </a:endParaRPr>
          </a:p>
          <a:p>
            <a:r>
              <a:rPr lang="ru-RU" sz="2200" dirty="0" smtClean="0">
                <a:solidFill>
                  <a:srgbClr val="002060"/>
                </a:solidFill>
              </a:rPr>
              <a:t>партнерами </a:t>
            </a:r>
            <a:r>
              <a:rPr lang="ru-RU" sz="2200" dirty="0">
                <a:solidFill>
                  <a:srgbClr val="002060"/>
                </a:solidFill>
              </a:rPr>
              <a:t>по развитию и донорскими организациями</a:t>
            </a:r>
            <a:r>
              <a:rPr lang="ru-RU" sz="2200" dirty="0" smtClean="0">
                <a:solidFill>
                  <a:srgbClr val="002060"/>
                </a:solidFill>
              </a:rPr>
              <a:t>.</a:t>
            </a:r>
          </a:p>
          <a:p>
            <a:pPr marL="0" indent="0">
              <a:buNone/>
            </a:pPr>
            <a:r>
              <a:rPr lang="ru-RU" sz="2200" dirty="0">
                <a:solidFill>
                  <a:srgbClr val="002060"/>
                </a:solidFill>
              </a:rPr>
              <a:t>2.4. Координационный совет имеет право:</a:t>
            </a:r>
          </a:p>
          <a:p>
            <a:pPr marL="0" indent="0">
              <a:buNone/>
            </a:pPr>
            <a:r>
              <a:rPr lang="ru-RU" sz="2200" dirty="0">
                <a:solidFill>
                  <a:srgbClr val="002060"/>
                </a:solidFill>
              </a:rPr>
              <a:t>2.4.1. утверждать базу данных экспертов и рекомендовать составы членов Экспертных советов  для утверждения Министру образования и науки КР;</a:t>
            </a:r>
          </a:p>
          <a:p>
            <a:pPr marL="0" indent="0">
              <a:buNone/>
            </a:pPr>
            <a:r>
              <a:rPr lang="ru-RU" sz="2200" dirty="0">
                <a:solidFill>
                  <a:srgbClr val="002060"/>
                </a:solidFill>
              </a:rPr>
              <a:t>2.4.2. участвовать в постоянных и временных комиссиях по вопросам обеспечения качества образования на всех уровнях системы образования;</a:t>
            </a:r>
          </a:p>
          <a:p>
            <a:pPr marL="0" indent="0">
              <a:buNone/>
            </a:pPr>
            <a:r>
              <a:rPr lang="ru-RU" sz="2200" dirty="0">
                <a:solidFill>
                  <a:srgbClr val="002060"/>
                </a:solidFill>
              </a:rPr>
              <a:t>2.4.3. вносить предложения по рассмотрению стандартов и качества образования на Коллегию Министерства; </a:t>
            </a:r>
          </a:p>
          <a:p>
            <a:pPr marL="0" indent="0">
              <a:buNone/>
            </a:pPr>
            <a:r>
              <a:rPr lang="ru-RU" sz="2200" dirty="0">
                <a:solidFill>
                  <a:srgbClr val="002060"/>
                </a:solidFill>
              </a:rPr>
              <a:t>2.4.4. члены Координационного совета имеют право принимать участие в заседаниях Коллегии, посвященных вопросам качества образования.</a:t>
            </a:r>
          </a:p>
          <a:p>
            <a:endParaRPr lang="ru-RU" sz="2000" dirty="0" smtClean="0">
              <a:solidFill>
                <a:srgbClr val="002060"/>
              </a:solidFill>
              <a:effectLst/>
            </a:endParaRPr>
          </a:p>
          <a:p>
            <a:endParaRPr lang="ru-RU" sz="2000" dirty="0">
              <a:solidFill>
                <a:srgbClr val="002060"/>
              </a:solidFill>
            </a:endParaRPr>
          </a:p>
        </p:txBody>
      </p:sp>
    </p:spTree>
    <p:extLst>
      <p:ext uri="{BB962C8B-B14F-4D97-AF65-F5344CB8AC3E}">
        <p14:creationId xmlns:p14="http://schemas.microsoft.com/office/powerpoint/2010/main" val="4028854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048672"/>
          </a:xfrm>
        </p:spPr>
        <p:txBody>
          <a:bodyPr>
            <a:normAutofit fontScale="62500" lnSpcReduction="20000"/>
          </a:bodyPr>
          <a:lstStyle/>
          <a:p>
            <a:pPr marL="0" indent="0">
              <a:buNone/>
            </a:pPr>
            <a:r>
              <a:rPr lang="ru-RU" dirty="0">
                <a:solidFill>
                  <a:srgbClr val="002060"/>
                </a:solidFill>
              </a:rPr>
              <a:t>3. Структура и состав Координационного совета</a:t>
            </a:r>
          </a:p>
          <a:p>
            <a:pPr marL="0" indent="0">
              <a:buNone/>
            </a:pPr>
            <a:r>
              <a:rPr lang="ru-RU" dirty="0" smtClean="0">
                <a:solidFill>
                  <a:srgbClr val="002060"/>
                </a:solidFill>
              </a:rPr>
              <a:t>3.1. Структура </a:t>
            </a:r>
            <a:r>
              <a:rPr lang="ru-RU" dirty="0">
                <a:solidFill>
                  <a:srgbClr val="002060"/>
                </a:solidFill>
              </a:rPr>
              <a:t>Координационного совета: председатель Координационного совета – Министр образования и науки КР, два заместителя председателя – заместители Министра образования и науки КР, два комитета: Комитет по качеству образования, Научно-методический комитет, Секретариат Координационного совета</a:t>
            </a:r>
            <a:r>
              <a:rPr lang="ru-RU" dirty="0" smtClean="0">
                <a:solidFill>
                  <a:srgbClr val="002060"/>
                </a:solidFill>
              </a:rPr>
              <a:t>.</a:t>
            </a:r>
            <a:endParaRPr lang="ru-RU" dirty="0" smtClean="0">
              <a:solidFill>
                <a:srgbClr val="002060"/>
              </a:solidFill>
              <a:effectLst/>
            </a:endParaRPr>
          </a:p>
          <a:p>
            <a:pPr marL="0" indent="0">
              <a:buNone/>
            </a:pPr>
            <a:r>
              <a:rPr lang="ru-RU" dirty="0" smtClean="0">
                <a:solidFill>
                  <a:srgbClr val="002060"/>
                </a:solidFill>
              </a:rPr>
              <a:t> 3.2. Функции </a:t>
            </a:r>
            <a:r>
              <a:rPr lang="ru-RU" dirty="0">
                <a:solidFill>
                  <a:srgbClr val="002060"/>
                </a:solidFill>
              </a:rPr>
              <a:t>и полномочия Председателя, заместителей председателя, комитетов, членов, Секретариата Координационного совета определяются настоящим Положением, Регламентом деятельности Координационного совета, а также нормативными правовыми документами, действующими в системе образования.</a:t>
            </a:r>
            <a:endParaRPr lang="ru-RU" dirty="0" smtClean="0">
              <a:solidFill>
                <a:srgbClr val="002060"/>
              </a:solidFill>
              <a:effectLst/>
            </a:endParaRPr>
          </a:p>
          <a:p>
            <a:pPr marL="0" indent="0">
              <a:buNone/>
            </a:pPr>
            <a:r>
              <a:rPr lang="ru-RU" dirty="0" smtClean="0">
                <a:solidFill>
                  <a:srgbClr val="002060"/>
                </a:solidFill>
              </a:rPr>
              <a:t>3.3. В </a:t>
            </a:r>
            <a:r>
              <a:rPr lang="ru-RU" dirty="0">
                <a:solidFill>
                  <a:srgbClr val="002060"/>
                </a:solidFill>
              </a:rPr>
              <a:t>состав Координационного Совета входят:</a:t>
            </a:r>
            <a:endParaRPr lang="ru-RU" dirty="0" smtClean="0">
              <a:solidFill>
                <a:srgbClr val="002060"/>
              </a:solidFill>
              <a:effectLst/>
            </a:endParaRPr>
          </a:p>
          <a:p>
            <a:pPr marL="0" indent="0">
              <a:buNone/>
            </a:pPr>
            <a:r>
              <a:rPr lang="ru-RU" dirty="0" smtClean="0">
                <a:solidFill>
                  <a:srgbClr val="002060"/>
                </a:solidFill>
              </a:rPr>
              <a:t>• сотрудники </a:t>
            </a:r>
            <a:r>
              <a:rPr lang="ru-RU" dirty="0">
                <a:solidFill>
                  <a:srgbClr val="002060"/>
                </a:solidFill>
              </a:rPr>
              <a:t>Министерства образования и науки КР (по должности);</a:t>
            </a:r>
            <a:endParaRPr lang="ru-RU" dirty="0" smtClean="0">
              <a:solidFill>
                <a:srgbClr val="002060"/>
              </a:solidFill>
              <a:effectLst/>
            </a:endParaRPr>
          </a:p>
          <a:p>
            <a:pPr marL="0" indent="0">
              <a:buNone/>
            </a:pPr>
            <a:r>
              <a:rPr lang="ru-RU" dirty="0" smtClean="0">
                <a:solidFill>
                  <a:srgbClr val="002060"/>
                </a:solidFill>
              </a:rPr>
              <a:t>• эксперты </a:t>
            </a:r>
            <a:r>
              <a:rPr lang="ru-RU" dirty="0">
                <a:solidFill>
                  <a:srgbClr val="002060"/>
                </a:solidFill>
              </a:rPr>
              <a:t>в области образования;</a:t>
            </a:r>
            <a:endParaRPr lang="ru-RU" dirty="0" smtClean="0">
              <a:solidFill>
                <a:srgbClr val="002060"/>
              </a:solidFill>
              <a:effectLst/>
            </a:endParaRPr>
          </a:p>
          <a:p>
            <a:pPr marL="0" indent="0">
              <a:buNone/>
            </a:pPr>
            <a:r>
              <a:rPr lang="ru-RU" dirty="0" smtClean="0">
                <a:solidFill>
                  <a:srgbClr val="002060"/>
                </a:solidFill>
              </a:rPr>
              <a:t>• представители </a:t>
            </a:r>
            <a:r>
              <a:rPr lang="ru-RU" dirty="0">
                <a:solidFill>
                  <a:srgbClr val="002060"/>
                </a:solidFill>
              </a:rPr>
              <a:t>субъектов образовательного процесса; </a:t>
            </a:r>
            <a:endParaRPr lang="ru-RU" dirty="0" smtClean="0">
              <a:solidFill>
                <a:srgbClr val="002060"/>
              </a:solidFill>
              <a:effectLst/>
            </a:endParaRPr>
          </a:p>
          <a:p>
            <a:pPr marL="0" indent="0">
              <a:buNone/>
            </a:pPr>
            <a:r>
              <a:rPr lang="ru-RU" dirty="0" smtClean="0">
                <a:solidFill>
                  <a:srgbClr val="002060"/>
                </a:solidFill>
              </a:rPr>
              <a:t>• представители </a:t>
            </a:r>
            <a:r>
              <a:rPr lang="ru-RU" dirty="0">
                <a:solidFill>
                  <a:srgbClr val="002060"/>
                </a:solidFill>
              </a:rPr>
              <a:t>различных групп интересов (родителей, бизнеса и др.) – по согласованию (Приложение 1</a:t>
            </a:r>
            <a:r>
              <a:rPr lang="ru-RU" dirty="0" smtClean="0">
                <a:solidFill>
                  <a:srgbClr val="002060"/>
                </a:solidFill>
              </a:rPr>
              <a:t>).</a:t>
            </a:r>
          </a:p>
          <a:p>
            <a:pPr marL="0" indent="0">
              <a:buNone/>
            </a:pPr>
            <a:r>
              <a:rPr lang="ru-RU" dirty="0">
                <a:solidFill>
                  <a:srgbClr val="002060"/>
                </a:solidFill>
              </a:rPr>
              <a:t>3.4. Обновление состава членов Координационного совета происходит один раз в два года, не более чем на 50 процентов для сохранения институциональной преемственности. Обновление происходит на основании результативности работы, которая отслеживается Секретариатом.</a:t>
            </a:r>
          </a:p>
          <a:p>
            <a:pPr marL="0" indent="0">
              <a:buNone/>
            </a:pPr>
            <a:endParaRPr lang="ru-RU" dirty="0" smtClean="0">
              <a:solidFill>
                <a:srgbClr val="002060"/>
              </a:solidFill>
              <a:effectLst/>
            </a:endParaRPr>
          </a:p>
          <a:p>
            <a:pPr marL="0" indent="0">
              <a:buNone/>
            </a:pPr>
            <a:endParaRPr lang="ru-RU" dirty="0">
              <a:solidFill>
                <a:srgbClr val="002060"/>
              </a:solidFill>
            </a:endParaRPr>
          </a:p>
        </p:txBody>
      </p:sp>
    </p:spTree>
    <p:extLst>
      <p:ext uri="{BB962C8B-B14F-4D97-AF65-F5344CB8AC3E}">
        <p14:creationId xmlns:p14="http://schemas.microsoft.com/office/powerpoint/2010/main" val="2468829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6632"/>
            <a:ext cx="8229600" cy="6741368"/>
          </a:xfrm>
        </p:spPr>
        <p:txBody>
          <a:bodyPr>
            <a:noAutofit/>
          </a:bodyPr>
          <a:lstStyle/>
          <a:p>
            <a:pPr marL="0" indent="0">
              <a:buNone/>
            </a:pPr>
            <a:r>
              <a:rPr lang="ru-RU" sz="1950" dirty="0" smtClean="0">
                <a:solidFill>
                  <a:srgbClr val="002060"/>
                </a:solidFill>
              </a:rPr>
              <a:t>3.5. Члены </a:t>
            </a:r>
            <a:r>
              <a:rPr lang="ru-RU" sz="1950" dirty="0">
                <a:solidFill>
                  <a:srgbClr val="002060"/>
                </a:solidFill>
              </a:rPr>
              <a:t>Координационного совета, отработавшие в нем свой срок, могут быть вновь избраны в состав Координационного совета не ранее, чем через 3 года после окончания работы в составе Координационного совета</a:t>
            </a:r>
            <a:r>
              <a:rPr lang="ru-RU" sz="1950" dirty="0" smtClean="0">
                <a:solidFill>
                  <a:srgbClr val="002060"/>
                </a:solidFill>
              </a:rPr>
              <a:t>.</a:t>
            </a:r>
            <a:endParaRPr lang="ru-RU" sz="1950" dirty="0" smtClean="0">
              <a:solidFill>
                <a:srgbClr val="002060"/>
              </a:solidFill>
              <a:effectLst/>
            </a:endParaRPr>
          </a:p>
          <a:p>
            <a:pPr marL="0" indent="0">
              <a:buNone/>
            </a:pPr>
            <a:r>
              <a:rPr lang="ru-RU" sz="1950" dirty="0" smtClean="0">
                <a:solidFill>
                  <a:srgbClr val="002060"/>
                </a:solidFill>
              </a:rPr>
              <a:t>3.6. </a:t>
            </a:r>
            <a:r>
              <a:rPr lang="ru-RU" sz="1950" dirty="0" smtClean="0">
                <a:solidFill>
                  <a:srgbClr val="002060"/>
                </a:solidFill>
              </a:rPr>
              <a:t> Для </a:t>
            </a:r>
            <a:r>
              <a:rPr lang="ru-RU" sz="1950" dirty="0">
                <a:solidFill>
                  <a:srgbClr val="002060"/>
                </a:solidFill>
              </a:rPr>
              <a:t>предотвращения конфликта интересов в состав Координационного совета не могут входить лица, чья деятельность сопряжена прямо или косвенно с вопросами, рассматриваемыми советом, а также авторы (действующих) учебников и их (близкие) родственники, представители издательств, печатающих учебную продукцию. </a:t>
            </a:r>
            <a:endParaRPr lang="ru-RU" sz="1950" dirty="0" smtClean="0">
              <a:solidFill>
                <a:srgbClr val="002060"/>
              </a:solidFill>
            </a:endParaRPr>
          </a:p>
          <a:p>
            <a:pPr marL="0" indent="0">
              <a:buNone/>
            </a:pPr>
            <a:r>
              <a:rPr lang="ru-RU" sz="1950" dirty="0" smtClean="0">
                <a:solidFill>
                  <a:srgbClr val="002060"/>
                </a:solidFill>
              </a:rPr>
              <a:t>3.7. Предоставление </a:t>
            </a:r>
            <a:r>
              <a:rPr lang="ru-RU" sz="1950" dirty="0">
                <a:solidFill>
                  <a:srgbClr val="002060"/>
                </a:solidFill>
              </a:rPr>
              <a:t>членами Координационного совета каких-либо преимуществ (информационного, материального и другого характера) авторам учебников или другой учебной продукции не допускается и рассматривается как коррупция, подпадая под действие Закона </a:t>
            </a:r>
            <a:r>
              <a:rPr lang="ru-RU" sz="1950" dirty="0" err="1">
                <a:solidFill>
                  <a:srgbClr val="002060"/>
                </a:solidFill>
              </a:rPr>
              <a:t>Кыргызской</a:t>
            </a:r>
            <a:r>
              <a:rPr lang="ru-RU" sz="1950" dirty="0">
                <a:solidFill>
                  <a:srgbClr val="002060"/>
                </a:solidFill>
              </a:rPr>
              <a:t> Республики «О противодействии коррупции», а также влечет за собой исключение из Координационного совета без права восстановления или последующего избрания в его состав. </a:t>
            </a:r>
            <a:endParaRPr lang="ru-RU" sz="1950" dirty="0" smtClean="0">
              <a:solidFill>
                <a:srgbClr val="002060"/>
              </a:solidFill>
            </a:endParaRPr>
          </a:p>
          <a:p>
            <a:pPr marL="0" indent="0">
              <a:buNone/>
            </a:pPr>
            <a:r>
              <a:rPr lang="ru-RU" sz="1800" dirty="0">
                <a:solidFill>
                  <a:srgbClr val="002060"/>
                </a:solidFill>
              </a:rPr>
              <a:t>3.8. Секретариат Координационного совета создается для обеспечения деятельности Координационного совета. Секретариат состоит из двух специалистов.</a:t>
            </a:r>
          </a:p>
          <a:p>
            <a:pPr marL="0" indent="0">
              <a:buNone/>
            </a:pPr>
            <a:r>
              <a:rPr lang="ru-RU" sz="1800" dirty="0">
                <a:solidFill>
                  <a:srgbClr val="002060"/>
                </a:solidFill>
              </a:rPr>
              <a:t>3.9. </a:t>
            </a:r>
            <a:r>
              <a:rPr lang="ru-RU" sz="1800" dirty="0" smtClean="0">
                <a:solidFill>
                  <a:srgbClr val="002060"/>
                </a:solidFill>
              </a:rPr>
              <a:t> Секретариат </a:t>
            </a:r>
            <a:r>
              <a:rPr lang="ru-RU" sz="1800" dirty="0">
                <a:solidFill>
                  <a:srgbClr val="002060"/>
                </a:solidFill>
              </a:rPr>
              <a:t>Координационного совета назначается и подотчетен председателю Координационного совета.</a:t>
            </a:r>
          </a:p>
          <a:p>
            <a:pPr marL="0" indent="0">
              <a:buNone/>
            </a:pPr>
            <a:endParaRPr lang="ru-RU" sz="1950" dirty="0">
              <a:solidFill>
                <a:srgbClr val="002060"/>
              </a:solidFill>
            </a:endParaRPr>
          </a:p>
        </p:txBody>
      </p:sp>
    </p:spTree>
    <p:extLst>
      <p:ext uri="{BB962C8B-B14F-4D97-AF65-F5344CB8AC3E}">
        <p14:creationId xmlns:p14="http://schemas.microsoft.com/office/powerpoint/2010/main" val="1502998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62500" lnSpcReduction="20000"/>
          </a:bodyPr>
          <a:lstStyle/>
          <a:p>
            <a:pPr marL="0" indent="0">
              <a:buNone/>
            </a:pPr>
            <a:r>
              <a:rPr lang="ru-RU" dirty="0">
                <a:solidFill>
                  <a:srgbClr val="002060"/>
                </a:solidFill>
              </a:rPr>
              <a:t>4. Комитет по качеству образования</a:t>
            </a:r>
            <a:endParaRPr lang="ru-RU" dirty="0" smtClean="0">
              <a:solidFill>
                <a:srgbClr val="002060"/>
              </a:solidFill>
            </a:endParaRPr>
          </a:p>
          <a:p>
            <a:pPr marL="0" indent="0">
              <a:buNone/>
            </a:pPr>
            <a:r>
              <a:rPr lang="ru-RU" dirty="0" smtClean="0">
                <a:solidFill>
                  <a:srgbClr val="002060"/>
                </a:solidFill>
              </a:rPr>
              <a:t>4.1. Функции </a:t>
            </a:r>
            <a:r>
              <a:rPr lang="ru-RU" dirty="0">
                <a:solidFill>
                  <a:srgbClr val="002060"/>
                </a:solidFill>
              </a:rPr>
              <a:t>Комитета по качеству образования включают в себя:</a:t>
            </a:r>
            <a:endParaRPr lang="ru-RU" dirty="0" smtClean="0">
              <a:solidFill>
                <a:srgbClr val="002060"/>
              </a:solidFill>
              <a:effectLst/>
            </a:endParaRPr>
          </a:p>
          <a:p>
            <a:pPr marL="0" indent="0">
              <a:buNone/>
            </a:pPr>
            <a:r>
              <a:rPr lang="ru-RU" dirty="0" smtClean="0">
                <a:solidFill>
                  <a:srgbClr val="002060"/>
                </a:solidFill>
              </a:rPr>
              <a:t>4.1.1. обеспечение </a:t>
            </a:r>
            <a:r>
              <a:rPr lang="ru-RU" dirty="0">
                <a:solidFill>
                  <a:srgbClr val="002060"/>
                </a:solidFill>
              </a:rPr>
              <a:t>соответствия разработанных или пересмотренных образовательных стандартов </a:t>
            </a:r>
            <a:r>
              <a:rPr lang="ru-RU" dirty="0" err="1">
                <a:solidFill>
                  <a:srgbClr val="002060"/>
                </a:solidFill>
              </a:rPr>
              <a:t>Кыргызской</a:t>
            </a:r>
            <a:r>
              <a:rPr lang="ru-RU" dirty="0">
                <a:solidFill>
                  <a:srgbClr val="002060"/>
                </a:solidFill>
              </a:rPr>
              <a:t> Республики нормативным правовым требованиям, а также социальному заказу, основанному на поставленных перед сектором образования задачах посредством организации разработки и/или пересмотра стандартов нового поколения и рекомендации на утверждение в соответствии с процедурой экспертизы (стандартов и/или учебников), </a:t>
            </a:r>
            <a:r>
              <a:rPr lang="ru-RU" dirty="0" err="1">
                <a:solidFill>
                  <a:srgbClr val="002060"/>
                </a:solidFill>
              </a:rPr>
              <a:t>утвержденой</a:t>
            </a:r>
            <a:r>
              <a:rPr lang="ru-RU" dirty="0">
                <a:solidFill>
                  <a:srgbClr val="002060"/>
                </a:solidFill>
              </a:rPr>
              <a:t> Министерством;</a:t>
            </a:r>
            <a:endParaRPr lang="ru-RU" dirty="0" smtClean="0">
              <a:solidFill>
                <a:srgbClr val="002060"/>
              </a:solidFill>
              <a:effectLst/>
            </a:endParaRPr>
          </a:p>
          <a:p>
            <a:pPr marL="0" indent="0">
              <a:buNone/>
            </a:pPr>
            <a:r>
              <a:rPr lang="ru-RU" dirty="0" smtClean="0">
                <a:solidFill>
                  <a:srgbClr val="002060"/>
                </a:solidFill>
              </a:rPr>
              <a:t>4.1.2. выявление </a:t>
            </a:r>
            <a:r>
              <a:rPr lang="ru-RU" dirty="0">
                <a:solidFill>
                  <a:srgbClr val="002060"/>
                </a:solidFill>
              </a:rPr>
              <a:t>и учет мнений и пожеланий учителей, ученых, работодателей, других заинтересованных сторон при разработке/пересмотре стандартов нового поколения;</a:t>
            </a:r>
            <a:endParaRPr lang="ru-RU" dirty="0" smtClean="0">
              <a:solidFill>
                <a:srgbClr val="002060"/>
              </a:solidFill>
              <a:effectLst/>
            </a:endParaRPr>
          </a:p>
          <a:p>
            <a:pPr marL="0" indent="0">
              <a:buNone/>
            </a:pPr>
            <a:r>
              <a:rPr lang="ru-RU" dirty="0" smtClean="0">
                <a:solidFill>
                  <a:srgbClr val="002060"/>
                </a:solidFill>
              </a:rPr>
              <a:t>4.1.3. создание </a:t>
            </a:r>
            <a:r>
              <a:rPr lang="ru-RU" dirty="0">
                <a:solidFill>
                  <a:srgbClr val="002060"/>
                </a:solidFill>
              </a:rPr>
              <a:t>Экспертных советов для проведения экспертизы стандартов;</a:t>
            </a:r>
            <a:endParaRPr lang="ru-RU" dirty="0" smtClean="0">
              <a:solidFill>
                <a:srgbClr val="002060"/>
              </a:solidFill>
              <a:effectLst/>
            </a:endParaRPr>
          </a:p>
          <a:p>
            <a:pPr marL="0" indent="0">
              <a:buNone/>
            </a:pPr>
            <a:r>
              <a:rPr lang="ru-RU" dirty="0" smtClean="0">
                <a:solidFill>
                  <a:srgbClr val="002060"/>
                </a:solidFill>
              </a:rPr>
              <a:t>4.1.4. организация </a:t>
            </a:r>
            <a:r>
              <a:rPr lang="ru-RU" dirty="0">
                <a:solidFill>
                  <a:srgbClr val="002060"/>
                </a:solidFill>
              </a:rPr>
              <a:t>экспертной оценки качества разработанных стандартов нового поколения</a:t>
            </a:r>
            <a:r>
              <a:rPr lang="ru-RU" dirty="0" smtClean="0">
                <a:solidFill>
                  <a:srgbClr val="002060"/>
                </a:solidFill>
              </a:rPr>
              <a:t>;</a:t>
            </a:r>
            <a:r>
              <a:rPr lang="ru-RU" dirty="0">
                <a:solidFill>
                  <a:srgbClr val="002060"/>
                </a:solidFill>
              </a:rPr>
              <a:t> </a:t>
            </a:r>
            <a:endParaRPr lang="ru-RU" dirty="0" smtClean="0">
              <a:solidFill>
                <a:srgbClr val="002060"/>
              </a:solidFill>
            </a:endParaRPr>
          </a:p>
          <a:p>
            <a:pPr marL="0" indent="0">
              <a:buNone/>
            </a:pPr>
            <a:r>
              <a:rPr lang="ru-RU" dirty="0" smtClean="0">
                <a:solidFill>
                  <a:srgbClr val="002060"/>
                </a:solidFill>
              </a:rPr>
              <a:t>4.1.5. обеспечение </a:t>
            </a:r>
            <a:r>
              <a:rPr lang="ru-RU" dirty="0">
                <a:solidFill>
                  <a:srgbClr val="002060"/>
                </a:solidFill>
              </a:rPr>
              <a:t>консультаций для разработчиков по вопросам разработки, оценки и критериям пересмотра, а также вопросам внедрения стандартов нового поколения;</a:t>
            </a:r>
            <a:endParaRPr lang="ru-RU" dirty="0" smtClean="0">
              <a:solidFill>
                <a:srgbClr val="002060"/>
              </a:solidFill>
              <a:effectLst/>
            </a:endParaRPr>
          </a:p>
          <a:p>
            <a:pPr marL="0" indent="0">
              <a:buNone/>
            </a:pPr>
            <a:r>
              <a:rPr lang="ru-RU" dirty="0" smtClean="0">
                <a:solidFill>
                  <a:srgbClr val="002060"/>
                </a:solidFill>
              </a:rPr>
              <a:t> 4.1.6</a:t>
            </a:r>
            <a:r>
              <a:rPr lang="ru-RU" dirty="0">
                <a:solidFill>
                  <a:srgbClr val="002060"/>
                </a:solidFill>
              </a:rPr>
              <a:t>.	разработка методических рекомендаций для проведения семинаров (тренингов) и других форм обучения потенциальных авторов стандартов</a:t>
            </a:r>
            <a:r>
              <a:rPr lang="ru-RU" dirty="0" smtClean="0">
                <a:solidFill>
                  <a:srgbClr val="002060"/>
                </a:solidFill>
              </a:rPr>
              <a:t>.</a:t>
            </a:r>
            <a:endParaRPr lang="ru-RU" dirty="0" smtClean="0">
              <a:solidFill>
                <a:srgbClr val="002060"/>
              </a:solidFill>
              <a:effectLst/>
            </a:endParaRPr>
          </a:p>
        </p:txBody>
      </p:sp>
    </p:spTree>
    <p:extLst>
      <p:ext uri="{BB962C8B-B14F-4D97-AF65-F5344CB8AC3E}">
        <p14:creationId xmlns:p14="http://schemas.microsoft.com/office/powerpoint/2010/main" val="3356545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976664"/>
          </a:xfrm>
        </p:spPr>
        <p:txBody>
          <a:bodyPr>
            <a:normAutofit fontScale="62500" lnSpcReduction="20000"/>
          </a:bodyPr>
          <a:lstStyle/>
          <a:p>
            <a:pPr marL="0" indent="0">
              <a:buNone/>
            </a:pPr>
            <a:r>
              <a:rPr lang="ru-RU" dirty="0">
                <a:solidFill>
                  <a:srgbClr val="002060"/>
                </a:solidFill>
              </a:rPr>
              <a:t>5. Научно-методический комитет </a:t>
            </a:r>
            <a:endParaRPr lang="ru-RU" dirty="0" smtClean="0">
              <a:solidFill>
                <a:srgbClr val="002060"/>
              </a:solidFill>
            </a:endParaRPr>
          </a:p>
          <a:p>
            <a:pPr marL="0" indent="0">
              <a:buNone/>
            </a:pPr>
            <a:r>
              <a:rPr lang="ru-RU" dirty="0" smtClean="0">
                <a:solidFill>
                  <a:srgbClr val="002060"/>
                </a:solidFill>
              </a:rPr>
              <a:t>5.1</a:t>
            </a:r>
            <a:r>
              <a:rPr lang="ru-RU" dirty="0">
                <a:solidFill>
                  <a:srgbClr val="002060"/>
                </a:solidFill>
              </a:rPr>
              <a:t>.	Функции Научно-методического комитета включают в себя:</a:t>
            </a:r>
            <a:endParaRPr lang="ru-RU" dirty="0" smtClean="0">
              <a:solidFill>
                <a:srgbClr val="002060"/>
              </a:solidFill>
              <a:effectLst/>
            </a:endParaRPr>
          </a:p>
          <a:p>
            <a:pPr marL="0" indent="0">
              <a:buNone/>
            </a:pPr>
            <a:r>
              <a:rPr lang="ru-RU" dirty="0" smtClean="0">
                <a:solidFill>
                  <a:srgbClr val="002060"/>
                </a:solidFill>
              </a:rPr>
              <a:t>5.1.1. внесение </a:t>
            </a:r>
            <a:r>
              <a:rPr lang="ru-RU" dirty="0">
                <a:solidFill>
                  <a:srgbClr val="002060"/>
                </a:solidFill>
              </a:rPr>
              <a:t>в установленном порядке в Министерство и другие государственные органы предложений по вопросам совершенствования учебного книгоиздания, проведения экспертизы учебных изданий нового поколения;</a:t>
            </a:r>
            <a:endParaRPr lang="ru-RU" dirty="0" smtClean="0">
              <a:solidFill>
                <a:srgbClr val="002060"/>
              </a:solidFill>
              <a:effectLst/>
            </a:endParaRPr>
          </a:p>
          <a:p>
            <a:pPr marL="0" indent="0">
              <a:buNone/>
            </a:pPr>
            <a:r>
              <a:rPr lang="ru-RU" dirty="0" smtClean="0">
                <a:solidFill>
                  <a:srgbClr val="002060"/>
                </a:solidFill>
              </a:rPr>
              <a:t>5.1.2. создание </a:t>
            </a:r>
            <a:r>
              <a:rPr lang="ru-RU" dirty="0">
                <a:solidFill>
                  <a:srgbClr val="002060"/>
                </a:solidFill>
              </a:rPr>
              <a:t>Экспертных советов для проведения экспертизы учебников, учебно-методических комплексов и других типов литературы;</a:t>
            </a:r>
            <a:endParaRPr lang="ru-RU" dirty="0" smtClean="0">
              <a:solidFill>
                <a:srgbClr val="002060"/>
              </a:solidFill>
              <a:effectLst/>
            </a:endParaRPr>
          </a:p>
          <a:p>
            <a:pPr marL="0" indent="0">
              <a:buNone/>
            </a:pPr>
            <a:r>
              <a:rPr lang="ru-RU" dirty="0" smtClean="0">
                <a:solidFill>
                  <a:srgbClr val="002060"/>
                </a:solidFill>
              </a:rPr>
              <a:t>5.1.3. проведение </a:t>
            </a:r>
            <a:r>
              <a:rPr lang="ru-RU" dirty="0">
                <a:solidFill>
                  <a:srgbClr val="002060"/>
                </a:solidFill>
              </a:rPr>
              <a:t>экспертизы и оценки учебной литературы на </a:t>
            </a:r>
            <a:r>
              <a:rPr lang="ru-RU" dirty="0" smtClean="0">
                <a:solidFill>
                  <a:srgbClr val="002060"/>
                </a:solidFill>
              </a:rPr>
              <a:t>ее соответствие </a:t>
            </a:r>
            <a:r>
              <a:rPr lang="ru-RU" dirty="0">
                <a:solidFill>
                  <a:srgbClr val="002060"/>
                </a:solidFill>
              </a:rPr>
              <a:t>государственным образовательным стандартам и современным методическим требованиям; </a:t>
            </a:r>
            <a:endParaRPr lang="ru-RU" dirty="0" smtClean="0">
              <a:solidFill>
                <a:srgbClr val="002060"/>
              </a:solidFill>
              <a:effectLst/>
            </a:endParaRPr>
          </a:p>
          <a:p>
            <a:pPr marL="0" indent="0">
              <a:buNone/>
            </a:pPr>
            <a:r>
              <a:rPr lang="ru-RU" dirty="0" smtClean="0">
                <a:solidFill>
                  <a:srgbClr val="002060"/>
                </a:solidFill>
              </a:rPr>
              <a:t>5.1.4. выработка </a:t>
            </a:r>
            <a:r>
              <a:rPr lang="ru-RU" dirty="0">
                <a:solidFill>
                  <a:srgbClr val="002060"/>
                </a:solidFill>
              </a:rPr>
              <a:t>рекомендаций для улучшения качества учебников, учебно-методических комплексов всех уровней образования, в том числе – в электронном формате, – специального (коррекционного), дополнительного образования детей и молодежи; </a:t>
            </a:r>
            <a:endParaRPr lang="ru-RU" dirty="0" smtClean="0">
              <a:solidFill>
                <a:srgbClr val="002060"/>
              </a:solidFill>
              <a:effectLst/>
            </a:endParaRPr>
          </a:p>
          <a:p>
            <a:pPr marL="0" indent="0">
              <a:buNone/>
            </a:pPr>
            <a:r>
              <a:rPr lang="ru-RU" dirty="0">
                <a:solidFill>
                  <a:srgbClr val="002060"/>
                </a:solidFill>
              </a:rPr>
              <a:t>5.1.5.	предоставление рекомендованных учебников, учебно-методических комплексов на рассмотрение Координационного совета</a:t>
            </a:r>
            <a:r>
              <a:rPr lang="ru-RU" dirty="0" smtClean="0">
                <a:solidFill>
                  <a:srgbClr val="002060"/>
                </a:solidFill>
              </a:rPr>
              <a:t>;</a:t>
            </a:r>
          </a:p>
          <a:p>
            <a:pPr marL="0" indent="0">
              <a:buNone/>
            </a:pPr>
            <a:r>
              <a:rPr lang="ru-RU" dirty="0">
                <a:solidFill>
                  <a:srgbClr val="002060"/>
                </a:solidFill>
              </a:rPr>
              <a:t>5.1.6.	внесение рекомендаций по совершенствованию законодательной базы относительно деятельности авторских коллективов по разработке учебной литературы, процедур утверждения учебной литературы к изданию и т.д.;</a:t>
            </a:r>
          </a:p>
          <a:p>
            <a:pPr marL="0" indent="0">
              <a:buNone/>
            </a:pPr>
            <a:endParaRPr lang="ru-RU" dirty="0">
              <a:solidFill>
                <a:srgbClr val="002060"/>
              </a:solidFill>
            </a:endParaRPr>
          </a:p>
          <a:p>
            <a:pPr marL="0" indent="0">
              <a:buNone/>
            </a:pPr>
            <a:endParaRPr lang="ru-RU" dirty="0">
              <a:solidFill>
                <a:srgbClr val="002060"/>
              </a:solidFill>
            </a:endParaRPr>
          </a:p>
        </p:txBody>
      </p:sp>
    </p:spTree>
    <p:extLst>
      <p:ext uri="{BB962C8B-B14F-4D97-AF65-F5344CB8AC3E}">
        <p14:creationId xmlns:p14="http://schemas.microsoft.com/office/powerpoint/2010/main" val="3742276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260648"/>
            <a:ext cx="8229600" cy="6336704"/>
          </a:xfrm>
        </p:spPr>
        <p:txBody>
          <a:bodyPr>
            <a:normAutofit lnSpcReduction="10000"/>
          </a:bodyPr>
          <a:lstStyle/>
          <a:p>
            <a:pPr marL="0" indent="0">
              <a:buNone/>
            </a:pPr>
            <a:r>
              <a:rPr lang="ru-RU" sz="2000" dirty="0" smtClean="0">
                <a:solidFill>
                  <a:srgbClr val="002060"/>
                </a:solidFill>
              </a:rPr>
              <a:t>5.1.7</a:t>
            </a:r>
            <a:r>
              <a:rPr lang="ru-RU" sz="2000" dirty="0">
                <a:solidFill>
                  <a:srgbClr val="002060"/>
                </a:solidFill>
              </a:rPr>
              <a:t>.	оказание поддержки Министерству в проведении системного мониторинга и оценки процесса реализации плана издания учебников и учебно-методических пособий для общеобразовательных школ и обеспечения школ учебной литературой;</a:t>
            </a:r>
            <a:endParaRPr lang="ru-RU" sz="2000" dirty="0" smtClean="0">
              <a:solidFill>
                <a:srgbClr val="002060"/>
              </a:solidFill>
              <a:effectLst/>
            </a:endParaRPr>
          </a:p>
          <a:p>
            <a:pPr marL="0" indent="0">
              <a:buNone/>
            </a:pPr>
            <a:r>
              <a:rPr lang="ru-RU" sz="2000" dirty="0">
                <a:solidFill>
                  <a:srgbClr val="002060"/>
                </a:solidFill>
              </a:rPr>
              <a:t>5.1.8.	разработка методических рекомендаций для проведения семинаров (тренингов) и других форм обучения потенциальных авторов учебников</a:t>
            </a:r>
            <a:r>
              <a:rPr lang="ru-RU" sz="2000" dirty="0" smtClean="0">
                <a:solidFill>
                  <a:srgbClr val="002060"/>
                </a:solidFill>
              </a:rPr>
              <a:t>.</a:t>
            </a:r>
          </a:p>
          <a:p>
            <a:pPr marL="0" indent="0">
              <a:buNone/>
            </a:pPr>
            <a:r>
              <a:rPr lang="ru-RU" sz="2000" dirty="0">
                <a:solidFill>
                  <a:srgbClr val="002060"/>
                </a:solidFill>
              </a:rPr>
              <a:t>6. Функции Секретариата Координационного совета</a:t>
            </a:r>
          </a:p>
          <a:p>
            <a:pPr marL="0" indent="0">
              <a:buNone/>
            </a:pPr>
            <a:r>
              <a:rPr lang="ru-RU" sz="2000" dirty="0">
                <a:solidFill>
                  <a:srgbClr val="002060"/>
                </a:solidFill>
              </a:rPr>
              <a:t>6.1. Секретариат Координационного совета выполняет следующие функции:</a:t>
            </a:r>
          </a:p>
          <a:p>
            <a:pPr marL="0" indent="0">
              <a:buNone/>
            </a:pPr>
            <a:r>
              <a:rPr lang="ru-RU" sz="2000" dirty="0">
                <a:solidFill>
                  <a:srgbClr val="002060"/>
                </a:solidFill>
              </a:rPr>
              <a:t>6.1.1. организация и координация встреч Координационного совета;</a:t>
            </a:r>
          </a:p>
          <a:p>
            <a:pPr marL="0" indent="0">
              <a:buNone/>
            </a:pPr>
            <a:r>
              <a:rPr lang="ru-RU" sz="2000" dirty="0">
                <a:solidFill>
                  <a:srgbClr val="002060"/>
                </a:solidFill>
              </a:rPr>
              <a:t>6.1.2. подготовка методических материалов, регламентирующих обзор образовательных стандартов и учебно-методических комплексов (УМК); </a:t>
            </a:r>
          </a:p>
          <a:p>
            <a:pPr marL="0" indent="0">
              <a:buNone/>
            </a:pPr>
            <a:r>
              <a:rPr lang="ru-RU" sz="2000" dirty="0">
                <a:solidFill>
                  <a:srgbClr val="002060"/>
                </a:solidFill>
              </a:rPr>
              <a:t>6.1.3. формирование базы данных экспертов по оценке стандартов, учебников, учебно-методических комплексов и других учебных и методических материалов</a:t>
            </a:r>
            <a:r>
              <a:rPr lang="ru-RU" sz="2000" dirty="0" smtClean="0">
                <a:solidFill>
                  <a:srgbClr val="002060"/>
                </a:solidFill>
              </a:rPr>
              <a:t>;</a:t>
            </a:r>
            <a:r>
              <a:rPr lang="ru-RU" sz="2000" dirty="0">
                <a:solidFill>
                  <a:srgbClr val="002060"/>
                </a:solidFill>
              </a:rPr>
              <a:t> 6.1.4. внесение на рассмотрение Координационного совета предложений о составе Экспертных советов и по обзору образовательных стандартов;</a:t>
            </a:r>
          </a:p>
          <a:p>
            <a:pPr marL="0" indent="0">
              <a:buNone/>
            </a:pPr>
            <a:r>
              <a:rPr lang="ru-RU" sz="2000" dirty="0">
                <a:solidFill>
                  <a:srgbClr val="002060"/>
                </a:solidFill>
              </a:rPr>
              <a:t>6.1.5. внесение предложений в Координационный совет об организации и проведении исследований по вопросам разработки образовательных стандартов и их внедрения;</a:t>
            </a:r>
          </a:p>
          <a:p>
            <a:pPr marL="0" indent="0">
              <a:buNone/>
            </a:pPr>
            <a:endParaRPr lang="ru-RU" sz="2000" dirty="0">
              <a:solidFill>
                <a:srgbClr val="002060"/>
              </a:solidFill>
            </a:endParaRPr>
          </a:p>
          <a:p>
            <a:pPr marL="0" indent="0">
              <a:buNone/>
            </a:pPr>
            <a:endParaRPr lang="ru-RU" sz="2000" dirty="0" smtClean="0">
              <a:solidFill>
                <a:srgbClr val="002060"/>
              </a:solidFill>
              <a:effectLst/>
            </a:endParaRPr>
          </a:p>
          <a:p>
            <a:endParaRPr lang="ru-RU" dirty="0">
              <a:solidFill>
                <a:srgbClr val="002060"/>
              </a:solidFill>
            </a:endParaRPr>
          </a:p>
        </p:txBody>
      </p:sp>
    </p:spTree>
    <p:extLst>
      <p:ext uri="{BB962C8B-B14F-4D97-AF65-F5344CB8AC3E}">
        <p14:creationId xmlns:p14="http://schemas.microsoft.com/office/powerpoint/2010/main" val="2578728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62500" lnSpcReduction="20000"/>
          </a:bodyPr>
          <a:lstStyle/>
          <a:p>
            <a:pPr marL="0" indent="0">
              <a:buNone/>
            </a:pPr>
            <a:r>
              <a:rPr lang="ru-RU" dirty="0" smtClean="0">
                <a:solidFill>
                  <a:srgbClr val="002060"/>
                </a:solidFill>
              </a:rPr>
              <a:t>6.1.6</a:t>
            </a:r>
            <a:r>
              <a:rPr lang="ru-RU" dirty="0" smtClean="0">
                <a:solidFill>
                  <a:srgbClr val="002060"/>
                </a:solidFill>
              </a:rPr>
              <a:t>. внесение </a:t>
            </a:r>
            <a:r>
              <a:rPr lang="ru-RU" dirty="0">
                <a:solidFill>
                  <a:srgbClr val="002060"/>
                </a:solidFill>
              </a:rPr>
              <a:t>на рассмотрение Координационного совета предложений по улучшению отчетности по вопросам разработки, внедрения и отслеживания результативности внедрения образовательных стандартов</a:t>
            </a:r>
            <a:r>
              <a:rPr lang="ru-RU" dirty="0" smtClean="0">
                <a:solidFill>
                  <a:srgbClr val="002060"/>
                </a:solidFill>
              </a:rPr>
              <a:t>;</a:t>
            </a:r>
          </a:p>
          <a:p>
            <a:pPr marL="0" indent="0">
              <a:buNone/>
            </a:pPr>
            <a:r>
              <a:rPr lang="ru-RU" dirty="0">
                <a:solidFill>
                  <a:srgbClr val="002060"/>
                </a:solidFill>
              </a:rPr>
              <a:t>6.1.7. разработка регламента работы и технических заданий Экспертных советов для четкого определения принципов и последовательности организации работы по пересмотру Государственного и предметных образовательных стандартов, в соответствии с установленным графиком</a:t>
            </a:r>
            <a:r>
              <a:rPr lang="ru-RU" dirty="0">
                <a:solidFill>
                  <a:srgbClr val="002060"/>
                </a:solidFill>
              </a:rPr>
              <a:t>; 6.1.8. разработка программы повышения потенциала членов Координационного совета по вопросам тенденций развития образования, используя поддержку донорских и партнерских организаций, а также за счет иных средств;</a:t>
            </a:r>
          </a:p>
          <a:p>
            <a:pPr marL="0" indent="0">
              <a:buNone/>
            </a:pPr>
            <a:r>
              <a:rPr lang="ru-RU" dirty="0">
                <a:solidFill>
                  <a:srgbClr val="002060"/>
                </a:solidFill>
              </a:rPr>
              <a:t>6.1.9. организация взаимодействия с различными заинтересованными сторонами, в том числе – НПО, широкой общественностью, СМИ, партнерами по развитию и общественными советами и комиссиями, функционирующими при министерстве;</a:t>
            </a:r>
          </a:p>
          <a:p>
            <a:pPr marL="0" indent="0">
              <a:buNone/>
            </a:pPr>
            <a:r>
              <a:rPr lang="ru-RU" dirty="0">
                <a:solidFill>
                  <a:srgbClr val="002060"/>
                </a:solidFill>
              </a:rPr>
              <a:t>6.1.10. информирование общественности, и других заинтересованных организаций и лиц о результатах деятельности Координационного совета;</a:t>
            </a:r>
          </a:p>
          <a:p>
            <a:pPr marL="0" indent="0">
              <a:buNone/>
            </a:pPr>
            <a:r>
              <a:rPr lang="ru-RU" dirty="0">
                <a:solidFill>
                  <a:srgbClr val="002060"/>
                </a:solidFill>
              </a:rPr>
              <a:t>6.1.11. организация запросов и получение от структурных подразделений Министерства, информационных и иных материалов, необходимых для осуществления возложенных задач;</a:t>
            </a:r>
          </a:p>
          <a:p>
            <a:pPr marL="0" indent="0">
              <a:buNone/>
            </a:pPr>
            <a:endParaRPr lang="ru-RU" dirty="0">
              <a:solidFill>
                <a:srgbClr val="002060"/>
              </a:solidFill>
            </a:endParaRPr>
          </a:p>
          <a:p>
            <a:pPr marL="0" indent="0">
              <a:buNone/>
            </a:pPr>
            <a:endParaRPr lang="ru-RU" dirty="0" smtClean="0">
              <a:solidFill>
                <a:srgbClr val="002060"/>
              </a:solidFill>
              <a:effectLst/>
            </a:endParaRPr>
          </a:p>
          <a:p>
            <a:pPr marL="0" indent="0">
              <a:buNone/>
            </a:pPr>
            <a:endParaRPr lang="ru-RU" dirty="0">
              <a:solidFill>
                <a:srgbClr val="002060"/>
              </a:solidFill>
            </a:endParaRPr>
          </a:p>
        </p:txBody>
      </p:sp>
    </p:spTree>
    <p:extLst>
      <p:ext uri="{BB962C8B-B14F-4D97-AF65-F5344CB8AC3E}">
        <p14:creationId xmlns:p14="http://schemas.microsoft.com/office/powerpoint/2010/main" val="3997054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904655"/>
          </a:xfrm>
        </p:spPr>
        <p:txBody>
          <a:bodyPr>
            <a:normAutofit/>
          </a:bodyPr>
          <a:lstStyle/>
          <a:p>
            <a:pPr marL="0" indent="0">
              <a:buNone/>
            </a:pPr>
            <a:r>
              <a:rPr lang="ru-RU" sz="2000" dirty="0">
                <a:solidFill>
                  <a:srgbClr val="002060"/>
                </a:solidFill>
              </a:rPr>
              <a:t>6.1.12. оказание помощи в проведении дискуссионных форумов в разных форматах, в том числе, электронных и дистанционных, организация Круглых столов, семинаров и практикумов по дальнейшему совершенствованию образовательных стандартов, учебников и учебно-методических комплексов, а также другим актуальным вопросам развития образования;</a:t>
            </a:r>
          </a:p>
          <a:p>
            <a:pPr marL="0" indent="0">
              <a:buNone/>
            </a:pPr>
            <a:r>
              <a:rPr lang="ru-RU" sz="2000" dirty="0">
                <a:solidFill>
                  <a:srgbClr val="002060"/>
                </a:solidFill>
              </a:rPr>
              <a:t>6.1.13. ведение документации Координационного совета</a:t>
            </a:r>
            <a:r>
              <a:rPr lang="ru-RU" sz="2000" dirty="0" smtClean="0">
                <a:solidFill>
                  <a:srgbClr val="002060"/>
                </a:solidFill>
              </a:rPr>
              <a:t>.</a:t>
            </a:r>
          </a:p>
          <a:p>
            <a:pPr marL="0" indent="0">
              <a:buNone/>
            </a:pPr>
            <a:r>
              <a:rPr lang="ru-RU" sz="2000" dirty="0">
                <a:solidFill>
                  <a:srgbClr val="002060"/>
                </a:solidFill>
              </a:rPr>
              <a:t>7. Порядок организации деятельности Координационного совета </a:t>
            </a:r>
          </a:p>
          <a:p>
            <a:pPr marL="0" indent="0">
              <a:buNone/>
            </a:pPr>
            <a:r>
              <a:rPr lang="ru-RU" sz="2000" dirty="0">
                <a:solidFill>
                  <a:srgbClr val="002060"/>
                </a:solidFill>
              </a:rPr>
              <a:t>7.1. Общее руководство деятельностью Координационного совета осуществляет Председатель, в его отсутствие Заместители председателя Координационного совета. Заместители председателя Координационного совета возглавляют совет в зависимости от содержания рассматриваемых вопросов.</a:t>
            </a:r>
          </a:p>
          <a:p>
            <a:pPr marL="0" indent="0">
              <a:buNone/>
            </a:pPr>
            <a:r>
              <a:rPr lang="ru-RU" sz="2000" dirty="0">
                <a:solidFill>
                  <a:srgbClr val="002060"/>
                </a:solidFill>
              </a:rPr>
              <a:t>7.2. Координационный совет работает по ежегодно утверждаемому плану.</a:t>
            </a:r>
          </a:p>
          <a:p>
            <a:pPr marL="0" indent="0">
              <a:buNone/>
            </a:pPr>
            <a:endParaRPr lang="ru-RU" sz="2000" dirty="0">
              <a:solidFill>
                <a:srgbClr val="002060"/>
              </a:solidFill>
            </a:endParaRPr>
          </a:p>
          <a:p>
            <a:pPr marL="0" indent="0">
              <a:buNone/>
            </a:pPr>
            <a:endParaRPr lang="ru-RU" sz="2000" dirty="0">
              <a:solidFill>
                <a:srgbClr val="002060"/>
              </a:solidFill>
            </a:endParaRPr>
          </a:p>
          <a:p>
            <a:pPr marL="0" indent="0">
              <a:buNone/>
            </a:pPr>
            <a:endParaRPr lang="ru-RU" sz="2000" dirty="0">
              <a:solidFill>
                <a:srgbClr val="002060"/>
              </a:solidFill>
            </a:endParaRPr>
          </a:p>
        </p:txBody>
      </p:sp>
    </p:spTree>
    <p:extLst>
      <p:ext uri="{BB962C8B-B14F-4D97-AF65-F5344CB8AC3E}">
        <p14:creationId xmlns:p14="http://schemas.microsoft.com/office/powerpoint/2010/main" val="3956082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933714"/>
            <a:ext cx="8748464" cy="4924285"/>
          </a:xfrm>
        </p:spPr>
        <p:txBody>
          <a:bodyPr>
            <a:noAutofit/>
          </a:bodyPr>
          <a:lstStyle/>
          <a:p>
            <a:pPr marL="0" indent="0">
              <a:buNone/>
            </a:pPr>
            <a:r>
              <a:rPr lang="ru-RU" sz="2000" dirty="0" smtClean="0">
                <a:solidFill>
                  <a:srgbClr val="002060"/>
                </a:solidFill>
              </a:rPr>
              <a:t>1. Министр </a:t>
            </a:r>
            <a:r>
              <a:rPr lang="ru-RU" sz="2000" dirty="0">
                <a:solidFill>
                  <a:srgbClr val="002060"/>
                </a:solidFill>
              </a:rPr>
              <a:t>образования и науки </a:t>
            </a:r>
            <a:r>
              <a:rPr lang="ru-RU" sz="2000" dirty="0" err="1">
                <a:solidFill>
                  <a:srgbClr val="002060"/>
                </a:solidFill>
              </a:rPr>
              <a:t>Кыргызской</a:t>
            </a:r>
            <a:r>
              <a:rPr lang="ru-RU" sz="2000" dirty="0">
                <a:solidFill>
                  <a:srgbClr val="002060"/>
                </a:solidFill>
              </a:rPr>
              <a:t> Республики – Председатель Координационного совета</a:t>
            </a:r>
            <a:endParaRPr lang="ru-RU" sz="2000" dirty="0" smtClean="0">
              <a:solidFill>
                <a:srgbClr val="002060"/>
              </a:solidFill>
              <a:effectLst/>
            </a:endParaRPr>
          </a:p>
          <a:p>
            <a:pPr marL="0" indent="0">
              <a:buNone/>
            </a:pPr>
            <a:r>
              <a:rPr lang="ru-RU" sz="2000" dirty="0" smtClean="0">
                <a:solidFill>
                  <a:srgbClr val="002060"/>
                </a:solidFill>
              </a:rPr>
              <a:t>2. Заместитель </a:t>
            </a:r>
            <a:r>
              <a:rPr lang="ru-RU" sz="2000" dirty="0">
                <a:solidFill>
                  <a:srgbClr val="002060"/>
                </a:solidFill>
              </a:rPr>
              <a:t>министра образования и науки </a:t>
            </a:r>
            <a:r>
              <a:rPr lang="ru-RU" sz="2000" dirty="0" err="1">
                <a:solidFill>
                  <a:srgbClr val="002060"/>
                </a:solidFill>
              </a:rPr>
              <a:t>Кыргызской</a:t>
            </a:r>
            <a:r>
              <a:rPr lang="ru-RU" sz="2000" dirty="0">
                <a:solidFill>
                  <a:srgbClr val="002060"/>
                </a:solidFill>
              </a:rPr>
              <a:t> Республики, курирующий вопросы  образовательной политики – заместитель Председателя Координационного совета</a:t>
            </a:r>
            <a:endParaRPr lang="ru-RU" sz="2000" dirty="0" smtClean="0">
              <a:solidFill>
                <a:srgbClr val="002060"/>
              </a:solidFill>
              <a:effectLst/>
            </a:endParaRPr>
          </a:p>
          <a:p>
            <a:pPr marL="0" indent="0">
              <a:buNone/>
            </a:pPr>
            <a:r>
              <a:rPr lang="ru-RU" sz="2000" dirty="0" smtClean="0">
                <a:solidFill>
                  <a:srgbClr val="002060"/>
                </a:solidFill>
              </a:rPr>
              <a:t>3. Заместитель </a:t>
            </a:r>
            <a:r>
              <a:rPr lang="ru-RU" sz="2000" dirty="0">
                <a:solidFill>
                  <a:srgbClr val="002060"/>
                </a:solidFill>
              </a:rPr>
              <a:t>министра образования и науки </a:t>
            </a:r>
            <a:r>
              <a:rPr lang="ru-RU" sz="2000" dirty="0" err="1">
                <a:solidFill>
                  <a:srgbClr val="002060"/>
                </a:solidFill>
              </a:rPr>
              <a:t>Кыргызской</a:t>
            </a:r>
            <a:r>
              <a:rPr lang="ru-RU" sz="2000" dirty="0">
                <a:solidFill>
                  <a:srgbClr val="002060"/>
                </a:solidFill>
              </a:rPr>
              <a:t> Республики, курирующий вопросы  надзора и контроля качества образования – заместитель Председателя Координационного совета</a:t>
            </a:r>
            <a:endParaRPr lang="ru-RU" sz="2000" dirty="0" smtClean="0">
              <a:solidFill>
                <a:srgbClr val="002060"/>
              </a:solidFill>
              <a:effectLst/>
            </a:endParaRPr>
          </a:p>
          <a:p>
            <a:pPr marL="0" indent="0">
              <a:buNone/>
            </a:pPr>
            <a:r>
              <a:rPr lang="ru-RU" sz="2000" dirty="0" smtClean="0">
                <a:solidFill>
                  <a:srgbClr val="002060"/>
                </a:solidFill>
              </a:rPr>
              <a:t>4. Начальник </a:t>
            </a:r>
            <a:r>
              <a:rPr lang="ru-RU" sz="2000" dirty="0">
                <a:solidFill>
                  <a:srgbClr val="002060"/>
                </a:solidFill>
              </a:rPr>
              <a:t>(или ответственный исполнитель) Управления надзора и контроля качества образования Министерства образования и науки </a:t>
            </a:r>
            <a:r>
              <a:rPr lang="ru-RU" sz="2000" dirty="0" err="1">
                <a:solidFill>
                  <a:srgbClr val="002060"/>
                </a:solidFill>
              </a:rPr>
              <a:t>Кыргызской</a:t>
            </a:r>
            <a:r>
              <a:rPr lang="ru-RU" sz="2000" dirty="0">
                <a:solidFill>
                  <a:srgbClr val="002060"/>
                </a:solidFill>
              </a:rPr>
              <a:t> Республики </a:t>
            </a:r>
            <a:endParaRPr lang="ru-RU" sz="2000" dirty="0" smtClean="0">
              <a:solidFill>
                <a:srgbClr val="002060"/>
              </a:solidFill>
              <a:effectLst/>
            </a:endParaRPr>
          </a:p>
          <a:p>
            <a:pPr marL="0" indent="0">
              <a:buNone/>
            </a:pPr>
            <a:r>
              <a:rPr lang="ru-RU" sz="2000" dirty="0" smtClean="0">
                <a:solidFill>
                  <a:srgbClr val="002060"/>
                </a:solidFill>
              </a:rPr>
              <a:t>5. Начальник </a:t>
            </a:r>
            <a:r>
              <a:rPr lang="ru-RU" sz="2000" dirty="0">
                <a:solidFill>
                  <a:srgbClr val="002060"/>
                </a:solidFill>
              </a:rPr>
              <a:t>(или ответственный исполнитель) Управления образовательной и молодежной политики Министерства образования и науки </a:t>
            </a:r>
            <a:r>
              <a:rPr lang="ru-RU" sz="2000" dirty="0" err="1">
                <a:solidFill>
                  <a:srgbClr val="002060"/>
                </a:solidFill>
              </a:rPr>
              <a:t>Кыргызской</a:t>
            </a:r>
            <a:r>
              <a:rPr lang="ru-RU" sz="2000" dirty="0">
                <a:solidFill>
                  <a:srgbClr val="002060"/>
                </a:solidFill>
              </a:rPr>
              <a:t> </a:t>
            </a:r>
            <a:r>
              <a:rPr lang="ru-RU" sz="2000" dirty="0" smtClean="0">
                <a:solidFill>
                  <a:srgbClr val="002060"/>
                </a:solidFill>
              </a:rPr>
              <a:t>Республики</a:t>
            </a:r>
            <a:endParaRPr lang="ru-RU" sz="2000" dirty="0" smtClean="0">
              <a:solidFill>
                <a:srgbClr val="002060"/>
              </a:solidFill>
              <a:effectLst/>
            </a:endParaRPr>
          </a:p>
        </p:txBody>
      </p:sp>
      <p:sp>
        <p:nvSpPr>
          <p:cNvPr id="4" name="TextBox 3"/>
          <p:cNvSpPr txBox="1"/>
          <p:nvPr/>
        </p:nvSpPr>
        <p:spPr>
          <a:xfrm>
            <a:off x="215008" y="87055"/>
            <a:ext cx="8928992" cy="1846659"/>
          </a:xfrm>
          <a:prstGeom prst="rect">
            <a:avLst/>
          </a:prstGeom>
          <a:noFill/>
        </p:spPr>
        <p:txBody>
          <a:bodyPr wrap="square" rtlCol="0">
            <a:spAutoFit/>
          </a:bodyPr>
          <a:lstStyle/>
          <a:p>
            <a:pPr algn="ctr"/>
            <a:r>
              <a:rPr lang="ru-RU" sz="3200" dirty="0" smtClean="0">
                <a:solidFill>
                  <a:srgbClr val="002060"/>
                </a:solidFill>
              </a:rPr>
              <a:t>Состав Координационного совета по стандартам и качеству образования при Министре образования и науки </a:t>
            </a:r>
            <a:r>
              <a:rPr lang="ru-RU" sz="3200" dirty="0" err="1" smtClean="0">
                <a:solidFill>
                  <a:srgbClr val="002060"/>
                </a:solidFill>
              </a:rPr>
              <a:t>Кыргызской</a:t>
            </a:r>
            <a:r>
              <a:rPr lang="ru-RU" sz="3200" dirty="0" smtClean="0">
                <a:solidFill>
                  <a:srgbClr val="002060"/>
                </a:solidFill>
              </a:rPr>
              <a:t> Республики.</a:t>
            </a:r>
          </a:p>
          <a:p>
            <a:pPr algn="r"/>
            <a:r>
              <a:rPr lang="ru-RU" sz="1400" dirty="0" smtClean="0">
                <a:solidFill>
                  <a:srgbClr val="002060"/>
                </a:solidFill>
              </a:rPr>
              <a:t>Приложение 1</a:t>
            </a:r>
            <a:endParaRPr lang="ru-RU" sz="3200" dirty="0" smtClean="0">
              <a:solidFill>
                <a:srgbClr val="002060"/>
              </a:solidFill>
              <a:effectLst/>
            </a:endParaRPr>
          </a:p>
        </p:txBody>
      </p:sp>
    </p:spTree>
    <p:extLst>
      <p:ext uri="{BB962C8B-B14F-4D97-AF65-F5344CB8AC3E}">
        <p14:creationId xmlns:p14="http://schemas.microsoft.com/office/powerpoint/2010/main" val="1351355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2708920"/>
          </a:xfrm>
        </p:spPr>
        <p:txBody>
          <a:bodyPr>
            <a:normAutofit/>
          </a:bodyPr>
          <a:lstStyle/>
          <a:p>
            <a:r>
              <a:rPr lang="ru-RU" sz="2800" dirty="0">
                <a:solidFill>
                  <a:srgbClr val="002060"/>
                </a:solidFill>
              </a:rPr>
              <a:t>ПОЯСНИТЕЛЬНАЯ ЗАПИСКА</a:t>
            </a:r>
            <a:br>
              <a:rPr lang="ru-RU" sz="2800" dirty="0">
                <a:solidFill>
                  <a:srgbClr val="002060"/>
                </a:solidFill>
              </a:rPr>
            </a:br>
            <a:r>
              <a:rPr lang="ru-RU" sz="2800" dirty="0" smtClean="0">
                <a:solidFill>
                  <a:srgbClr val="002060"/>
                </a:solidFill>
              </a:rPr>
              <a:t>«</a:t>
            </a:r>
            <a:r>
              <a:rPr lang="ru-RU" sz="2800" dirty="0">
                <a:solidFill>
                  <a:srgbClr val="002060"/>
                </a:solidFill>
              </a:rPr>
              <a:t>О создании Координационного совета по стандартам и качеству образования </a:t>
            </a:r>
            <a:r>
              <a:rPr lang="ru-RU" sz="2800" dirty="0">
                <a:solidFill>
                  <a:schemeClr val="tx2">
                    <a:lumMod val="50000"/>
                  </a:schemeClr>
                </a:solidFill>
              </a:rPr>
              <a:t>при </a:t>
            </a:r>
            <a:r>
              <a:rPr lang="ru-RU" sz="2800" dirty="0" smtClean="0">
                <a:solidFill>
                  <a:srgbClr val="002060"/>
                </a:solidFill>
              </a:rPr>
              <a:t>МОН </a:t>
            </a:r>
            <a:r>
              <a:rPr lang="ru-RU" sz="2800" dirty="0">
                <a:solidFill>
                  <a:srgbClr val="002060"/>
                </a:solidFill>
              </a:rPr>
              <a:t>КР</a:t>
            </a:r>
            <a:r>
              <a:rPr lang="ru-RU" sz="2800" dirty="0" smtClean="0">
                <a:solidFill>
                  <a:srgbClr val="002060"/>
                </a:solidFill>
              </a:rPr>
              <a:t>»</a:t>
            </a:r>
            <a:endParaRPr lang="ru-RU" sz="2800" dirty="0">
              <a:solidFill>
                <a:srgbClr val="002060"/>
              </a:solidFill>
            </a:endParaRPr>
          </a:p>
        </p:txBody>
      </p:sp>
      <p:sp>
        <p:nvSpPr>
          <p:cNvPr id="3" name="Объект 2"/>
          <p:cNvSpPr>
            <a:spLocks noGrp="1"/>
          </p:cNvSpPr>
          <p:nvPr>
            <p:ph idx="1"/>
          </p:nvPr>
        </p:nvSpPr>
        <p:spPr>
          <a:xfrm>
            <a:off x="457200" y="2132856"/>
            <a:ext cx="8229600" cy="4725144"/>
          </a:xfrm>
        </p:spPr>
        <p:txBody>
          <a:bodyPr>
            <a:normAutofit fontScale="62500" lnSpcReduction="20000"/>
          </a:bodyPr>
          <a:lstStyle/>
          <a:p>
            <a:pPr marL="0" indent="0">
              <a:buNone/>
            </a:pPr>
            <a:r>
              <a:rPr lang="ru-RU" dirty="0">
                <a:solidFill>
                  <a:srgbClr val="002060"/>
                </a:solidFill>
              </a:rPr>
              <a:t>В целях обеспечения </a:t>
            </a:r>
            <a:endParaRPr lang="ru-RU" dirty="0" smtClean="0">
              <a:solidFill>
                <a:srgbClr val="002060"/>
              </a:solidFill>
              <a:effectLst/>
            </a:endParaRPr>
          </a:p>
          <a:p>
            <a:r>
              <a:rPr lang="ru-RU" dirty="0" smtClean="0">
                <a:solidFill>
                  <a:srgbClr val="002060"/>
                </a:solidFill>
              </a:rPr>
              <a:t>Эффективной </a:t>
            </a:r>
            <a:r>
              <a:rPr lang="ru-RU" dirty="0">
                <a:solidFill>
                  <a:srgbClr val="002060"/>
                </a:solidFill>
              </a:rPr>
              <a:t>реализации Концепции развития образования в </a:t>
            </a:r>
            <a:r>
              <a:rPr lang="ru-RU" dirty="0" err="1">
                <a:solidFill>
                  <a:srgbClr val="002060"/>
                </a:solidFill>
              </a:rPr>
              <a:t>Кыргызской</a:t>
            </a:r>
            <a:r>
              <a:rPr lang="ru-RU" dirty="0">
                <a:solidFill>
                  <a:srgbClr val="002060"/>
                </a:solidFill>
              </a:rPr>
              <a:t> Республике до 2020 года и Стратегических документов развития образования в </a:t>
            </a:r>
            <a:r>
              <a:rPr lang="ru-RU" dirty="0" err="1">
                <a:solidFill>
                  <a:srgbClr val="002060"/>
                </a:solidFill>
              </a:rPr>
              <a:t>Кыргызской</a:t>
            </a:r>
            <a:r>
              <a:rPr lang="ru-RU" dirty="0">
                <a:solidFill>
                  <a:srgbClr val="002060"/>
                </a:solidFill>
              </a:rPr>
              <a:t> Республике на 2012-2020 годы, утвержденных постановлением Правительства </a:t>
            </a:r>
            <a:r>
              <a:rPr lang="ru-RU" dirty="0" err="1">
                <a:solidFill>
                  <a:srgbClr val="002060"/>
                </a:solidFill>
              </a:rPr>
              <a:t>Кыргызской</a:t>
            </a:r>
            <a:r>
              <a:rPr lang="ru-RU" dirty="0">
                <a:solidFill>
                  <a:srgbClr val="002060"/>
                </a:solidFill>
              </a:rPr>
              <a:t> Республики от 23 марта 2012 года N 201 и Постановлением Правительства </a:t>
            </a:r>
            <a:r>
              <a:rPr lang="ru-RU" dirty="0" err="1">
                <a:solidFill>
                  <a:srgbClr val="002060"/>
                </a:solidFill>
              </a:rPr>
              <a:t>Кыргызской</a:t>
            </a:r>
            <a:r>
              <a:rPr lang="ru-RU" dirty="0">
                <a:solidFill>
                  <a:srgbClr val="002060"/>
                </a:solidFill>
              </a:rPr>
              <a:t> Республики от 02.03. 2016 года № 100, </a:t>
            </a:r>
            <a:endParaRPr lang="ru-RU" dirty="0" smtClean="0">
              <a:solidFill>
                <a:srgbClr val="002060"/>
              </a:solidFill>
              <a:effectLst/>
            </a:endParaRPr>
          </a:p>
          <a:p>
            <a:r>
              <a:rPr lang="ru-RU" dirty="0">
                <a:solidFill>
                  <a:srgbClr val="002060"/>
                </a:solidFill>
              </a:rPr>
              <a:t>К</a:t>
            </a:r>
            <a:r>
              <a:rPr lang="ru-RU" dirty="0" smtClean="0">
                <a:solidFill>
                  <a:srgbClr val="002060"/>
                </a:solidFill>
              </a:rPr>
              <a:t>оординации </a:t>
            </a:r>
            <a:r>
              <a:rPr lang="ru-RU" dirty="0">
                <a:solidFill>
                  <a:srgbClr val="002060"/>
                </a:solidFill>
              </a:rPr>
              <a:t>действий государственных органов, органов местного самоуправления, гражданского общества и партнеров по развитию, </a:t>
            </a:r>
            <a:endParaRPr lang="ru-RU" dirty="0" smtClean="0">
              <a:solidFill>
                <a:srgbClr val="002060"/>
              </a:solidFill>
              <a:effectLst/>
            </a:endParaRPr>
          </a:p>
          <a:p>
            <a:r>
              <a:rPr lang="ru-RU" dirty="0">
                <a:solidFill>
                  <a:srgbClr val="002060"/>
                </a:solidFill>
              </a:rPr>
              <a:t>П</a:t>
            </a:r>
            <a:r>
              <a:rPr lang="ru-RU" dirty="0" smtClean="0">
                <a:solidFill>
                  <a:srgbClr val="002060"/>
                </a:solidFill>
              </a:rPr>
              <a:t>ри </a:t>
            </a:r>
            <a:r>
              <a:rPr lang="ru-RU" dirty="0">
                <a:solidFill>
                  <a:srgbClr val="002060"/>
                </a:solidFill>
              </a:rPr>
              <a:t>поддержке проекта Фонда имени Конрада Аденауэра и Экологического Движение «БИОМ», при поддержки Европейского Союза реализуют проект «Стимулирование и мониторинг реформ в сфере образования в Кыргызстане», был разработан прилагаемый проект Положения о Координационном совете по стандартам и качеству образования при Министерстве образования и науки </a:t>
            </a:r>
            <a:r>
              <a:rPr lang="ru-RU" dirty="0" err="1">
                <a:solidFill>
                  <a:srgbClr val="002060"/>
                </a:solidFill>
              </a:rPr>
              <a:t>Кыргызской</a:t>
            </a:r>
            <a:r>
              <a:rPr lang="ru-RU" dirty="0">
                <a:solidFill>
                  <a:srgbClr val="002060"/>
                </a:solidFill>
              </a:rPr>
              <a:t> Республики.</a:t>
            </a:r>
            <a:endParaRPr lang="ru-RU" dirty="0" smtClean="0">
              <a:solidFill>
                <a:srgbClr val="002060"/>
              </a:solidFill>
              <a:effectLst/>
            </a:endParaRPr>
          </a:p>
          <a:p>
            <a:endParaRPr lang="ru-RU" dirty="0">
              <a:solidFill>
                <a:srgbClr val="002060"/>
              </a:solidFill>
            </a:endParaRPr>
          </a:p>
        </p:txBody>
      </p:sp>
    </p:spTree>
    <p:extLst>
      <p:ext uri="{BB962C8B-B14F-4D97-AF65-F5344CB8AC3E}">
        <p14:creationId xmlns:p14="http://schemas.microsoft.com/office/powerpoint/2010/main" val="15183747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404664"/>
            <a:ext cx="8412020" cy="5788024"/>
          </a:xfrm>
        </p:spPr>
        <p:txBody>
          <a:bodyPr>
            <a:noAutofit/>
          </a:bodyPr>
          <a:lstStyle/>
          <a:p>
            <a:pPr marL="0" indent="0">
              <a:buNone/>
            </a:pPr>
            <a:r>
              <a:rPr lang="ru-RU" sz="2000" dirty="0" smtClean="0">
                <a:solidFill>
                  <a:srgbClr val="002060"/>
                </a:solidFill>
              </a:rPr>
              <a:t>6. Начальник (или ответственный исполнитель)  Департамента науки при Министерстве образования и науки </a:t>
            </a:r>
            <a:r>
              <a:rPr lang="ru-RU" sz="2000" dirty="0" err="1" smtClean="0">
                <a:solidFill>
                  <a:srgbClr val="002060"/>
                </a:solidFill>
              </a:rPr>
              <a:t>Кыргызской</a:t>
            </a:r>
            <a:r>
              <a:rPr lang="ru-RU" sz="2000" dirty="0" smtClean="0">
                <a:solidFill>
                  <a:srgbClr val="002060"/>
                </a:solidFill>
              </a:rPr>
              <a:t> Республики</a:t>
            </a:r>
          </a:p>
          <a:p>
            <a:pPr marL="0" indent="0">
              <a:buNone/>
            </a:pPr>
            <a:r>
              <a:rPr lang="ru-RU" sz="2000" dirty="0" smtClean="0">
                <a:solidFill>
                  <a:srgbClr val="002060"/>
                </a:solidFill>
              </a:rPr>
              <a:t>7. Начальник </a:t>
            </a:r>
            <a:r>
              <a:rPr lang="ru-RU" sz="2000" dirty="0">
                <a:solidFill>
                  <a:srgbClr val="002060"/>
                </a:solidFill>
              </a:rPr>
              <a:t>(или ответственный исполнитель) Управления правового обеспечения и международного сотрудничества Министерстве образования и науки </a:t>
            </a:r>
            <a:r>
              <a:rPr lang="ru-RU" sz="2000" dirty="0" err="1">
                <a:solidFill>
                  <a:srgbClr val="002060"/>
                </a:solidFill>
              </a:rPr>
              <a:t>Кыргызской</a:t>
            </a:r>
            <a:r>
              <a:rPr lang="ru-RU" sz="2000" dirty="0">
                <a:solidFill>
                  <a:srgbClr val="002060"/>
                </a:solidFill>
              </a:rPr>
              <a:t> Республики</a:t>
            </a:r>
            <a:endParaRPr lang="ru-RU" sz="2000" dirty="0" smtClean="0">
              <a:solidFill>
                <a:srgbClr val="002060"/>
              </a:solidFill>
              <a:effectLst/>
            </a:endParaRPr>
          </a:p>
          <a:p>
            <a:pPr marL="0" indent="0">
              <a:buNone/>
            </a:pPr>
            <a:r>
              <a:rPr lang="ru-RU" sz="2000" dirty="0" smtClean="0">
                <a:solidFill>
                  <a:srgbClr val="002060"/>
                </a:solidFill>
              </a:rPr>
              <a:t>8. Заведующий </a:t>
            </a:r>
            <a:r>
              <a:rPr lang="ru-RU" sz="2000" dirty="0">
                <a:solidFill>
                  <a:srgbClr val="002060"/>
                </a:solidFill>
              </a:rPr>
              <a:t>(или ответственный исполнитель) отделом мониторинга, развития и инноваций Министерства образования и науки </a:t>
            </a:r>
            <a:r>
              <a:rPr lang="ru-RU" sz="2000" dirty="0" err="1">
                <a:solidFill>
                  <a:srgbClr val="002060"/>
                </a:solidFill>
              </a:rPr>
              <a:t>Кыргызской</a:t>
            </a:r>
            <a:r>
              <a:rPr lang="ru-RU" sz="2000" dirty="0">
                <a:solidFill>
                  <a:srgbClr val="002060"/>
                </a:solidFill>
              </a:rPr>
              <a:t> Республики</a:t>
            </a:r>
            <a:endParaRPr lang="ru-RU" sz="2000" dirty="0" smtClean="0">
              <a:solidFill>
                <a:srgbClr val="002060"/>
              </a:solidFill>
              <a:effectLst/>
            </a:endParaRPr>
          </a:p>
          <a:p>
            <a:pPr marL="0" indent="0">
              <a:buNone/>
            </a:pPr>
            <a:r>
              <a:rPr lang="ru-RU" sz="2000" dirty="0" smtClean="0">
                <a:solidFill>
                  <a:srgbClr val="002060"/>
                </a:solidFill>
              </a:rPr>
              <a:t>9. Заведующий </a:t>
            </a:r>
            <a:r>
              <a:rPr lang="ru-RU" sz="2000" dirty="0">
                <a:solidFill>
                  <a:srgbClr val="002060"/>
                </a:solidFill>
              </a:rPr>
              <a:t>(или ответственный исполнитель) Сектором политики предупреждения коррупции Министерства образования и науки </a:t>
            </a:r>
            <a:r>
              <a:rPr lang="ru-RU" sz="2000" dirty="0" err="1">
                <a:solidFill>
                  <a:srgbClr val="002060"/>
                </a:solidFill>
              </a:rPr>
              <a:t>Кыргызской</a:t>
            </a:r>
            <a:r>
              <a:rPr lang="ru-RU" sz="2000" dirty="0">
                <a:solidFill>
                  <a:srgbClr val="002060"/>
                </a:solidFill>
              </a:rPr>
              <a:t> </a:t>
            </a:r>
            <a:r>
              <a:rPr lang="ru-RU" sz="2000" dirty="0" smtClean="0">
                <a:solidFill>
                  <a:srgbClr val="002060"/>
                </a:solidFill>
              </a:rPr>
              <a:t>Республики</a:t>
            </a:r>
          </a:p>
          <a:p>
            <a:pPr marL="0" indent="0">
              <a:buNone/>
            </a:pPr>
            <a:r>
              <a:rPr lang="ru-RU" sz="2000" dirty="0" smtClean="0">
                <a:solidFill>
                  <a:srgbClr val="002060"/>
                </a:solidFill>
              </a:rPr>
              <a:t>10. Руководитель  Общественного Наблюдательного Совета  Министерства образования и науки </a:t>
            </a:r>
            <a:r>
              <a:rPr lang="ru-RU" sz="2000" dirty="0" err="1" smtClean="0">
                <a:solidFill>
                  <a:srgbClr val="002060"/>
                </a:solidFill>
              </a:rPr>
              <a:t>Кыргызской</a:t>
            </a:r>
            <a:r>
              <a:rPr lang="ru-RU" sz="2000" dirty="0" smtClean="0">
                <a:solidFill>
                  <a:srgbClr val="002060"/>
                </a:solidFill>
              </a:rPr>
              <a:t> Республики</a:t>
            </a:r>
            <a:endParaRPr lang="ru-RU" sz="2000" dirty="0" smtClean="0">
              <a:solidFill>
                <a:srgbClr val="002060"/>
              </a:solidFill>
              <a:effectLst/>
            </a:endParaRPr>
          </a:p>
          <a:p>
            <a:pPr marL="0" indent="0">
              <a:buNone/>
            </a:pPr>
            <a:r>
              <a:rPr lang="ru-RU" sz="2000" dirty="0" smtClean="0">
                <a:solidFill>
                  <a:srgbClr val="002060"/>
                </a:solidFill>
              </a:rPr>
              <a:t>11. Представитель Общественного экспертного совета при  Президенте </a:t>
            </a:r>
            <a:r>
              <a:rPr lang="ru-RU" sz="2000" dirty="0" err="1" smtClean="0">
                <a:solidFill>
                  <a:srgbClr val="002060"/>
                </a:solidFill>
              </a:rPr>
              <a:t>Кыргызской</a:t>
            </a:r>
            <a:r>
              <a:rPr lang="ru-RU" sz="2000" dirty="0" smtClean="0">
                <a:solidFill>
                  <a:srgbClr val="002060"/>
                </a:solidFill>
              </a:rPr>
              <a:t> Республики по вопросам развития образования (по согласованию)</a:t>
            </a:r>
            <a:endParaRPr lang="ru-RU" sz="2000" dirty="0" smtClean="0">
              <a:solidFill>
                <a:srgbClr val="002060"/>
              </a:solidFill>
              <a:effectLst/>
            </a:endParaRPr>
          </a:p>
          <a:p>
            <a:pPr marL="0" indent="0">
              <a:buNone/>
            </a:pPr>
            <a:r>
              <a:rPr lang="ru-RU" sz="2000" dirty="0" smtClean="0">
                <a:solidFill>
                  <a:srgbClr val="002060"/>
                </a:solidFill>
              </a:rPr>
              <a:t>12.  Представитель </a:t>
            </a:r>
            <a:r>
              <a:rPr lang="ru-RU" sz="2000" dirty="0" err="1" smtClean="0">
                <a:solidFill>
                  <a:srgbClr val="002060"/>
                </a:solidFill>
              </a:rPr>
              <a:t>Кыргызской</a:t>
            </a:r>
            <a:r>
              <a:rPr lang="ru-RU" sz="2000" dirty="0" smtClean="0">
                <a:solidFill>
                  <a:srgbClr val="002060"/>
                </a:solidFill>
              </a:rPr>
              <a:t> Академии Образования (по согласованию)</a:t>
            </a:r>
            <a:endParaRPr lang="ru-RU" sz="2000" dirty="0" smtClean="0">
              <a:solidFill>
                <a:srgbClr val="002060"/>
              </a:solidFill>
              <a:effectLst/>
            </a:endParaRPr>
          </a:p>
        </p:txBody>
      </p:sp>
    </p:spTree>
    <p:extLst>
      <p:ext uri="{BB962C8B-B14F-4D97-AF65-F5344CB8AC3E}">
        <p14:creationId xmlns:p14="http://schemas.microsoft.com/office/powerpoint/2010/main" val="1790668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lnSpcReduction="10000"/>
          </a:bodyPr>
          <a:lstStyle/>
          <a:p>
            <a:pPr marL="0" indent="0">
              <a:buNone/>
            </a:pPr>
            <a:r>
              <a:rPr lang="ru-RU" sz="2000" dirty="0" smtClean="0">
                <a:solidFill>
                  <a:srgbClr val="002060"/>
                </a:solidFill>
              </a:rPr>
              <a:t>13.  Представитель ассоциации </a:t>
            </a:r>
            <a:r>
              <a:rPr lang="ru-RU" sz="2000" dirty="0" err="1" smtClean="0">
                <a:solidFill>
                  <a:srgbClr val="002060"/>
                </a:solidFill>
              </a:rPr>
              <a:t>спузов</a:t>
            </a:r>
            <a:r>
              <a:rPr lang="ru-RU" sz="2000" dirty="0" smtClean="0">
                <a:solidFill>
                  <a:srgbClr val="002060"/>
                </a:solidFill>
              </a:rPr>
              <a:t>, вузов/ ассоциации ректоров вузов (по согласованию)</a:t>
            </a:r>
            <a:endParaRPr lang="ru-RU" sz="2000" dirty="0" smtClean="0">
              <a:solidFill>
                <a:srgbClr val="002060"/>
              </a:solidFill>
              <a:effectLst/>
            </a:endParaRPr>
          </a:p>
          <a:p>
            <a:pPr marL="0" indent="0">
              <a:buNone/>
            </a:pPr>
            <a:r>
              <a:rPr lang="ru-RU" sz="2000" dirty="0" smtClean="0">
                <a:solidFill>
                  <a:srgbClr val="002060"/>
                </a:solidFill>
              </a:rPr>
              <a:t>14.  Руководитель Центра оценки образования и методов обучения (по согласованию)</a:t>
            </a:r>
          </a:p>
          <a:p>
            <a:pPr marL="0" indent="0">
              <a:buNone/>
            </a:pPr>
            <a:r>
              <a:rPr lang="ru-RU" sz="2000" dirty="0" smtClean="0">
                <a:solidFill>
                  <a:srgbClr val="002060"/>
                </a:solidFill>
              </a:rPr>
              <a:t>15.  Директор национального центра тестирования (по согласованию)</a:t>
            </a:r>
            <a:endParaRPr lang="ru-RU" sz="2000" dirty="0" smtClean="0">
              <a:solidFill>
                <a:srgbClr val="002060"/>
              </a:solidFill>
              <a:effectLst/>
            </a:endParaRPr>
          </a:p>
          <a:p>
            <a:pPr marL="0" indent="0">
              <a:buNone/>
            </a:pPr>
            <a:r>
              <a:rPr lang="ru-RU" sz="2000" dirty="0" smtClean="0">
                <a:solidFill>
                  <a:srgbClr val="002060"/>
                </a:solidFill>
              </a:rPr>
              <a:t>16.  Представитель Национальной сети мониторинга и оценки в Кыргызстане (по согласованию)</a:t>
            </a:r>
            <a:endParaRPr lang="ru-RU" sz="2000" dirty="0" smtClean="0">
              <a:solidFill>
                <a:srgbClr val="002060"/>
              </a:solidFill>
              <a:effectLst/>
            </a:endParaRPr>
          </a:p>
          <a:p>
            <a:pPr marL="0" indent="0">
              <a:buNone/>
            </a:pPr>
            <a:r>
              <a:rPr lang="ru-RU" sz="2000" dirty="0" smtClean="0">
                <a:solidFill>
                  <a:srgbClr val="002060"/>
                </a:solidFill>
              </a:rPr>
              <a:t>17.  Руководитель УМО по педагогическому  направлению</a:t>
            </a:r>
            <a:endParaRPr lang="ru-RU" sz="2000" dirty="0" smtClean="0">
              <a:solidFill>
                <a:srgbClr val="002060"/>
              </a:solidFill>
              <a:effectLst/>
            </a:endParaRPr>
          </a:p>
          <a:p>
            <a:pPr marL="0" indent="0">
              <a:buNone/>
            </a:pPr>
            <a:r>
              <a:rPr lang="ru-RU" sz="2000" dirty="0" smtClean="0">
                <a:solidFill>
                  <a:srgbClr val="002060"/>
                </a:solidFill>
              </a:rPr>
              <a:t>18.  Представители школ и профессиональных ассоциаций учителей (по согласованию)</a:t>
            </a:r>
            <a:endParaRPr lang="ru-RU" sz="2000" dirty="0" smtClean="0">
              <a:solidFill>
                <a:srgbClr val="002060"/>
              </a:solidFill>
              <a:effectLst/>
            </a:endParaRPr>
          </a:p>
          <a:p>
            <a:pPr marL="0" indent="0">
              <a:buNone/>
            </a:pPr>
            <a:r>
              <a:rPr lang="ru-RU" sz="2000" dirty="0" smtClean="0">
                <a:solidFill>
                  <a:srgbClr val="002060"/>
                </a:solidFill>
              </a:rPr>
              <a:t>19.  Представитель ассоциации директоров  школ</a:t>
            </a:r>
            <a:endParaRPr lang="ru-RU" sz="2000" dirty="0" smtClean="0">
              <a:solidFill>
                <a:srgbClr val="002060"/>
              </a:solidFill>
              <a:effectLst/>
            </a:endParaRPr>
          </a:p>
          <a:p>
            <a:pPr marL="0" indent="0">
              <a:buNone/>
            </a:pPr>
            <a:r>
              <a:rPr lang="ru-RU" sz="2000" dirty="0" smtClean="0">
                <a:solidFill>
                  <a:srgbClr val="002060"/>
                </a:solidFill>
              </a:rPr>
              <a:t>20.  Представители неправительственных организаций (по согласованию)</a:t>
            </a:r>
            <a:endParaRPr lang="ru-RU" sz="2000" dirty="0" smtClean="0">
              <a:solidFill>
                <a:srgbClr val="002060"/>
              </a:solidFill>
              <a:effectLst/>
            </a:endParaRPr>
          </a:p>
          <a:p>
            <a:pPr marL="0" indent="0">
              <a:buNone/>
            </a:pPr>
            <a:r>
              <a:rPr lang="ru-RU" sz="2000" dirty="0" smtClean="0">
                <a:solidFill>
                  <a:srgbClr val="002060"/>
                </a:solidFill>
              </a:rPr>
              <a:t>21.  Представители организаций, представляющих интересы лиц с особыми потребностями (по согласованию)</a:t>
            </a:r>
            <a:endParaRPr lang="ru-RU" sz="2000" dirty="0" smtClean="0">
              <a:solidFill>
                <a:srgbClr val="002060"/>
              </a:solidFill>
              <a:effectLst/>
            </a:endParaRPr>
          </a:p>
          <a:p>
            <a:pPr marL="0" indent="0">
              <a:buNone/>
            </a:pPr>
            <a:r>
              <a:rPr lang="ru-RU" sz="2000" dirty="0" smtClean="0">
                <a:solidFill>
                  <a:srgbClr val="002060"/>
                </a:solidFill>
              </a:rPr>
              <a:t>22.  Представители попечительских советов школ (по согласованию)</a:t>
            </a:r>
            <a:endParaRPr lang="ru-RU" sz="2000" dirty="0" smtClean="0">
              <a:solidFill>
                <a:srgbClr val="002060"/>
              </a:solidFill>
              <a:effectLst/>
            </a:endParaRPr>
          </a:p>
          <a:p>
            <a:pPr marL="0" indent="0">
              <a:buNone/>
            </a:pPr>
            <a:r>
              <a:rPr lang="ru-RU" sz="2000" dirty="0" smtClean="0">
                <a:solidFill>
                  <a:srgbClr val="002060"/>
                </a:solidFill>
              </a:rPr>
              <a:t>23.  Представители ассоциированных структур бизнеса (по согласованию)</a:t>
            </a:r>
            <a:endParaRPr lang="ru-RU" sz="2000" dirty="0" smtClean="0">
              <a:solidFill>
                <a:srgbClr val="002060"/>
              </a:solidFill>
              <a:effectLst/>
            </a:endParaRPr>
          </a:p>
          <a:p>
            <a:endParaRPr lang="ru-RU" sz="2000" dirty="0" smtClean="0">
              <a:solidFill>
                <a:srgbClr val="002060"/>
              </a:solidFill>
            </a:endParaRPr>
          </a:p>
          <a:p>
            <a:endParaRPr lang="ru-RU" sz="2000" dirty="0">
              <a:solidFill>
                <a:srgbClr val="002060"/>
              </a:solidFill>
            </a:endParaRPr>
          </a:p>
        </p:txBody>
      </p:sp>
    </p:spTree>
    <p:extLst>
      <p:ext uri="{BB962C8B-B14F-4D97-AF65-F5344CB8AC3E}">
        <p14:creationId xmlns:p14="http://schemas.microsoft.com/office/powerpoint/2010/main" val="3869187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2852936"/>
          </a:xfrm>
        </p:spPr>
        <p:txBody>
          <a:bodyPr>
            <a:noAutofit/>
          </a:bodyPr>
          <a:lstStyle/>
          <a:p>
            <a:r>
              <a:rPr lang="ru-RU" sz="3200" dirty="0">
                <a:solidFill>
                  <a:srgbClr val="002060"/>
                </a:solidFill>
              </a:rPr>
              <a:t>Регламент работы Координационного совета по стандартам и качеству образования при Министерстве образования и науки </a:t>
            </a:r>
            <a:r>
              <a:rPr lang="ru-RU" sz="3200" dirty="0" smtClean="0">
                <a:solidFill>
                  <a:srgbClr val="002060"/>
                </a:solidFill>
                <a:effectLst/>
              </a:rPr>
              <a:t/>
            </a:r>
            <a:br>
              <a:rPr lang="ru-RU" sz="3200" dirty="0" smtClean="0">
                <a:solidFill>
                  <a:srgbClr val="002060"/>
                </a:solidFill>
                <a:effectLst/>
              </a:rPr>
            </a:br>
            <a:r>
              <a:rPr lang="ru-RU" sz="3200" dirty="0" err="1">
                <a:solidFill>
                  <a:srgbClr val="002060"/>
                </a:solidFill>
              </a:rPr>
              <a:t>Кыргызской</a:t>
            </a:r>
            <a:r>
              <a:rPr lang="ru-RU" sz="3200" dirty="0">
                <a:solidFill>
                  <a:srgbClr val="002060"/>
                </a:solidFill>
              </a:rPr>
              <a:t> </a:t>
            </a:r>
            <a:r>
              <a:rPr lang="ru-RU" sz="3200" dirty="0" smtClean="0">
                <a:solidFill>
                  <a:srgbClr val="002060"/>
                </a:solidFill>
              </a:rPr>
              <a:t>Республики</a:t>
            </a:r>
            <a:br>
              <a:rPr lang="ru-RU" sz="3200" dirty="0" smtClean="0">
                <a:solidFill>
                  <a:srgbClr val="002060"/>
                </a:solidFill>
              </a:rPr>
            </a:br>
            <a:r>
              <a:rPr lang="ru-RU" sz="3200" dirty="0" smtClean="0">
                <a:solidFill>
                  <a:srgbClr val="002060"/>
                </a:solidFill>
              </a:rPr>
              <a:t>							</a:t>
            </a:r>
            <a:r>
              <a:rPr lang="ru-RU" sz="1800" dirty="0" smtClean="0">
                <a:solidFill>
                  <a:srgbClr val="002060"/>
                </a:solidFill>
              </a:rPr>
              <a:t>Приложение </a:t>
            </a:r>
            <a:r>
              <a:rPr lang="ru-RU" sz="1800" dirty="0">
                <a:solidFill>
                  <a:srgbClr val="002060"/>
                </a:solidFill>
              </a:rPr>
              <a:t>2</a:t>
            </a:r>
            <a:r>
              <a:rPr lang="ru-RU" sz="3200" dirty="0" smtClean="0">
                <a:solidFill>
                  <a:srgbClr val="002060"/>
                </a:solidFill>
                <a:effectLst/>
              </a:rPr>
              <a:t/>
            </a:r>
            <a:br>
              <a:rPr lang="ru-RU" sz="3200" dirty="0" smtClean="0">
                <a:solidFill>
                  <a:srgbClr val="002060"/>
                </a:solidFill>
                <a:effectLst/>
              </a:rPr>
            </a:br>
            <a:endParaRPr lang="ru-RU" sz="3200" dirty="0">
              <a:solidFill>
                <a:srgbClr val="002060"/>
              </a:solidFill>
            </a:endParaRPr>
          </a:p>
        </p:txBody>
      </p:sp>
      <p:sp>
        <p:nvSpPr>
          <p:cNvPr id="3" name="Объект 2"/>
          <p:cNvSpPr>
            <a:spLocks noGrp="1"/>
          </p:cNvSpPr>
          <p:nvPr>
            <p:ph idx="1"/>
          </p:nvPr>
        </p:nvSpPr>
        <p:spPr>
          <a:xfrm>
            <a:off x="323528" y="2204864"/>
            <a:ext cx="8820472" cy="4653136"/>
          </a:xfrm>
        </p:spPr>
        <p:txBody>
          <a:bodyPr>
            <a:noAutofit/>
          </a:bodyPr>
          <a:lstStyle/>
          <a:p>
            <a:pPr marL="0" indent="0">
              <a:buNone/>
            </a:pPr>
            <a:r>
              <a:rPr lang="ru-RU" sz="2000" dirty="0" smtClean="0">
                <a:solidFill>
                  <a:srgbClr val="002060"/>
                </a:solidFill>
              </a:rPr>
              <a:t>1. Координационный </a:t>
            </a:r>
            <a:r>
              <a:rPr lang="ru-RU" sz="2000" dirty="0">
                <a:solidFill>
                  <a:srgbClr val="002060"/>
                </a:solidFill>
              </a:rPr>
              <a:t>совет</a:t>
            </a:r>
            <a:endParaRPr lang="ru-RU" sz="2000" dirty="0" smtClean="0">
              <a:solidFill>
                <a:srgbClr val="002060"/>
              </a:solidFill>
              <a:effectLst/>
            </a:endParaRPr>
          </a:p>
          <a:p>
            <a:pPr marL="0" indent="0">
              <a:buNone/>
            </a:pPr>
            <a:r>
              <a:rPr lang="ru-RU" sz="2000" dirty="0" smtClean="0">
                <a:solidFill>
                  <a:srgbClr val="002060"/>
                </a:solidFill>
              </a:rPr>
              <a:t>1.1. Координационный </a:t>
            </a:r>
            <a:r>
              <a:rPr lang="ru-RU" sz="2000" dirty="0">
                <a:solidFill>
                  <a:srgbClr val="002060"/>
                </a:solidFill>
              </a:rPr>
              <a:t>совет проводит рабочие встречи не реже одного раза в квартал, а также по мере необходимости. </a:t>
            </a:r>
            <a:endParaRPr lang="ru-RU" sz="2000" dirty="0" smtClean="0">
              <a:solidFill>
                <a:srgbClr val="002060"/>
              </a:solidFill>
              <a:effectLst/>
            </a:endParaRPr>
          </a:p>
          <a:p>
            <a:pPr marL="0" indent="0">
              <a:buNone/>
            </a:pPr>
            <a:r>
              <a:rPr lang="ru-RU" sz="2000" dirty="0">
                <a:solidFill>
                  <a:srgbClr val="002060"/>
                </a:solidFill>
              </a:rPr>
              <a:t>1.2</a:t>
            </a:r>
            <a:r>
              <a:rPr lang="ru-RU" sz="2000" dirty="0" smtClean="0">
                <a:solidFill>
                  <a:srgbClr val="002060"/>
                </a:solidFill>
              </a:rPr>
              <a:t>. Заседания </a:t>
            </a:r>
            <a:r>
              <a:rPr lang="ru-RU" sz="2000" dirty="0">
                <a:solidFill>
                  <a:srgbClr val="002060"/>
                </a:solidFill>
              </a:rPr>
              <a:t>Координационного совета протоколируются. Протокол подписывается председателем или заместителем председателя и Секретариатом Координационного совета. </a:t>
            </a:r>
            <a:endParaRPr lang="ru-RU" sz="2000" dirty="0" smtClean="0">
              <a:solidFill>
                <a:srgbClr val="002060"/>
              </a:solidFill>
              <a:effectLst/>
            </a:endParaRPr>
          </a:p>
          <a:p>
            <a:pPr marL="0" indent="0">
              <a:buNone/>
            </a:pPr>
            <a:r>
              <a:rPr lang="ru-RU" sz="2000" dirty="0">
                <a:solidFill>
                  <a:srgbClr val="002060"/>
                </a:solidFill>
              </a:rPr>
              <a:t>1.3</a:t>
            </a:r>
            <a:r>
              <a:rPr lang="ru-RU" sz="2000" dirty="0" smtClean="0">
                <a:solidFill>
                  <a:srgbClr val="002060"/>
                </a:solidFill>
              </a:rPr>
              <a:t>. Заседания </a:t>
            </a:r>
            <a:r>
              <a:rPr lang="ru-RU" sz="2000" dirty="0">
                <a:solidFill>
                  <a:srgbClr val="002060"/>
                </a:solidFill>
              </a:rPr>
              <a:t>Координационного совета проводятся при наличии кворума – 2/3 членов от численности состава совета. </a:t>
            </a:r>
            <a:endParaRPr lang="ru-RU" sz="2000" dirty="0" smtClean="0">
              <a:solidFill>
                <a:srgbClr val="002060"/>
              </a:solidFill>
              <a:effectLst/>
            </a:endParaRPr>
          </a:p>
          <a:p>
            <a:pPr marL="0" indent="0">
              <a:buNone/>
            </a:pPr>
            <a:r>
              <a:rPr lang="ru-RU" sz="2000" dirty="0">
                <a:solidFill>
                  <a:srgbClr val="002060"/>
                </a:solidFill>
              </a:rPr>
              <a:t>1.4</a:t>
            </a:r>
            <a:r>
              <a:rPr lang="ru-RU" sz="2000" dirty="0" smtClean="0">
                <a:solidFill>
                  <a:srgbClr val="002060"/>
                </a:solidFill>
              </a:rPr>
              <a:t>. Решения </a:t>
            </a:r>
            <a:r>
              <a:rPr lang="ru-RU" sz="2000" dirty="0">
                <a:solidFill>
                  <a:srgbClr val="002060"/>
                </a:solidFill>
              </a:rPr>
              <a:t>по основополагающим документам принимаются квалифицированным большинством - 2/3 членов Координационного совета от числа присутствующих.</a:t>
            </a:r>
            <a:endParaRPr lang="ru-RU" sz="2000" dirty="0" smtClean="0">
              <a:solidFill>
                <a:srgbClr val="002060"/>
              </a:solidFill>
              <a:effectLst/>
            </a:endParaRPr>
          </a:p>
          <a:p>
            <a:pPr marL="0" indent="0">
              <a:buNone/>
            </a:pPr>
            <a:r>
              <a:rPr lang="ru-RU" sz="2000" dirty="0">
                <a:solidFill>
                  <a:srgbClr val="002060"/>
                </a:solidFill>
              </a:rPr>
              <a:t>1.5</a:t>
            </a:r>
            <a:r>
              <a:rPr lang="ru-RU" sz="2000" dirty="0" smtClean="0">
                <a:solidFill>
                  <a:srgbClr val="002060"/>
                </a:solidFill>
              </a:rPr>
              <a:t>. Координационный </a:t>
            </a:r>
            <a:r>
              <a:rPr lang="ru-RU" sz="2000" dirty="0">
                <a:solidFill>
                  <a:srgbClr val="002060"/>
                </a:solidFill>
              </a:rPr>
              <a:t>Совет готовит и предоставляет Министерству отчеты о своей деятельности на постоянной основе, но не реже, чем один раз в шесть месяцев</a:t>
            </a:r>
            <a:r>
              <a:rPr lang="ru-RU" sz="2000" dirty="0" smtClean="0">
                <a:solidFill>
                  <a:srgbClr val="002060"/>
                </a:solidFill>
              </a:rPr>
              <a:t>.</a:t>
            </a:r>
            <a:endParaRPr lang="ru-RU" sz="2000" dirty="0" smtClean="0">
              <a:solidFill>
                <a:srgbClr val="002060"/>
              </a:solidFill>
              <a:effectLst/>
            </a:endParaRPr>
          </a:p>
        </p:txBody>
      </p:sp>
    </p:spTree>
    <p:extLst>
      <p:ext uri="{BB962C8B-B14F-4D97-AF65-F5344CB8AC3E}">
        <p14:creationId xmlns:p14="http://schemas.microsoft.com/office/powerpoint/2010/main" val="1830377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Autofit/>
          </a:bodyPr>
          <a:lstStyle/>
          <a:p>
            <a:pPr marL="0" indent="0">
              <a:buNone/>
            </a:pPr>
            <a:r>
              <a:rPr lang="ru-RU" sz="2000" dirty="0">
                <a:solidFill>
                  <a:srgbClr val="002060"/>
                </a:solidFill>
              </a:rPr>
              <a:t>2. Экспертные советы по стандартам и УМК</a:t>
            </a:r>
            <a:endParaRPr lang="ru-RU" sz="1950" dirty="0" smtClean="0">
              <a:solidFill>
                <a:srgbClr val="002060"/>
              </a:solidFill>
            </a:endParaRPr>
          </a:p>
          <a:p>
            <a:pPr marL="0" indent="0">
              <a:buNone/>
            </a:pPr>
            <a:r>
              <a:rPr lang="ru-RU" sz="1950" dirty="0" smtClean="0">
                <a:solidFill>
                  <a:srgbClr val="002060"/>
                </a:solidFill>
              </a:rPr>
              <a:t>2.1. В </a:t>
            </a:r>
            <a:r>
              <a:rPr lang="ru-RU" sz="1950" dirty="0">
                <a:solidFill>
                  <a:srgbClr val="002060"/>
                </a:solidFill>
              </a:rPr>
              <a:t>период разработки или пересмотра предметных стандартов и УМК  создаются Экспертные советы, в соответствии с образовательными областями, предметами определенными в Государственном образовательном стандарте среднего общего образования </a:t>
            </a:r>
            <a:r>
              <a:rPr lang="ru-RU" sz="1950" dirty="0" err="1">
                <a:solidFill>
                  <a:srgbClr val="002060"/>
                </a:solidFill>
              </a:rPr>
              <a:t>Кыргызской</a:t>
            </a:r>
            <a:r>
              <a:rPr lang="ru-RU" sz="1950" dirty="0">
                <a:solidFill>
                  <a:srgbClr val="002060"/>
                </a:solidFill>
              </a:rPr>
              <a:t> Республики и стандартах профессионального образования.</a:t>
            </a:r>
            <a:endParaRPr lang="ru-RU" sz="1950" dirty="0" smtClean="0">
              <a:solidFill>
                <a:srgbClr val="002060"/>
              </a:solidFill>
              <a:effectLst/>
            </a:endParaRPr>
          </a:p>
          <a:p>
            <a:pPr marL="0" indent="0">
              <a:buNone/>
            </a:pPr>
            <a:r>
              <a:rPr lang="ru-RU" sz="1950" dirty="0">
                <a:solidFill>
                  <a:srgbClr val="002060"/>
                </a:solidFill>
              </a:rPr>
              <a:t>2.2</a:t>
            </a:r>
            <a:r>
              <a:rPr lang="ru-RU" sz="1950" dirty="0" smtClean="0">
                <a:solidFill>
                  <a:srgbClr val="002060"/>
                </a:solidFill>
              </a:rPr>
              <a:t>. Членами </a:t>
            </a:r>
            <a:r>
              <a:rPr lang="ru-RU" sz="1950" dirty="0">
                <a:solidFill>
                  <a:srgbClr val="002060"/>
                </a:solidFill>
              </a:rPr>
              <a:t>Экспертных советов являются ученые, опытные педагоги, деятели культуры, методисты. Секретариат Координационного совета составляет базу данных экспертов по областям. База данных экспертов по каждой секции должна составлять не менее 20 специалистов. Информация базы данных экспертов является конфиденциальной, право доступа к которой имеют Председатель, заместители председателя и Секретариат Координационного Совета. </a:t>
            </a:r>
            <a:endParaRPr lang="ru-RU" sz="1950" dirty="0" smtClean="0">
              <a:solidFill>
                <a:srgbClr val="002060"/>
              </a:solidFill>
              <a:effectLst/>
            </a:endParaRPr>
          </a:p>
          <a:p>
            <a:pPr marL="0" indent="0">
              <a:buNone/>
            </a:pPr>
            <a:r>
              <a:rPr lang="ru-RU" sz="1950" dirty="0">
                <a:solidFill>
                  <a:srgbClr val="002060"/>
                </a:solidFill>
              </a:rPr>
              <a:t>2.3</a:t>
            </a:r>
            <a:r>
              <a:rPr lang="ru-RU" sz="1950" dirty="0" smtClean="0">
                <a:solidFill>
                  <a:srgbClr val="002060"/>
                </a:solidFill>
              </a:rPr>
              <a:t>. Каждый </a:t>
            </a:r>
            <a:r>
              <a:rPr lang="ru-RU" sz="1950" dirty="0">
                <a:solidFill>
                  <a:srgbClr val="002060"/>
                </a:solidFill>
              </a:rPr>
              <a:t>Экспертный совет формируется не менее чем из пяти специалистов. </a:t>
            </a:r>
            <a:endParaRPr lang="ru-RU" sz="1950" dirty="0" smtClean="0">
              <a:solidFill>
                <a:srgbClr val="002060"/>
              </a:solidFill>
              <a:effectLst/>
            </a:endParaRPr>
          </a:p>
          <a:p>
            <a:pPr marL="0" indent="0">
              <a:buNone/>
            </a:pPr>
            <a:r>
              <a:rPr lang="ru-RU" sz="1950" dirty="0">
                <a:solidFill>
                  <a:srgbClr val="002060"/>
                </a:solidFill>
              </a:rPr>
              <a:t>2.4</a:t>
            </a:r>
            <a:r>
              <a:rPr lang="ru-RU" sz="1950" dirty="0" smtClean="0">
                <a:solidFill>
                  <a:srgbClr val="002060"/>
                </a:solidFill>
              </a:rPr>
              <a:t>. Руководители </a:t>
            </a:r>
            <a:r>
              <a:rPr lang="ru-RU" sz="1950" dirty="0">
                <a:solidFill>
                  <a:srgbClr val="002060"/>
                </a:solidFill>
              </a:rPr>
              <a:t>Экспертных советов избираются простым большинством голосов членов совета, и утверждаются приказом Министерства.</a:t>
            </a:r>
            <a:endParaRPr lang="ru-RU" sz="1950" dirty="0" smtClean="0">
              <a:solidFill>
                <a:srgbClr val="002060"/>
              </a:solidFill>
              <a:effectLst/>
            </a:endParaRPr>
          </a:p>
          <a:p>
            <a:pPr marL="0" indent="0">
              <a:buNone/>
            </a:pPr>
            <a:r>
              <a:rPr lang="ru-RU" sz="1950" dirty="0">
                <a:solidFill>
                  <a:srgbClr val="002060"/>
                </a:solidFill>
              </a:rPr>
              <a:t>2.5</a:t>
            </a:r>
            <a:r>
              <a:rPr lang="ru-RU" sz="1950" dirty="0" smtClean="0">
                <a:solidFill>
                  <a:srgbClr val="002060"/>
                </a:solidFill>
              </a:rPr>
              <a:t>. Работу </a:t>
            </a:r>
            <a:r>
              <a:rPr lang="ru-RU" sz="1950" dirty="0">
                <a:solidFill>
                  <a:srgbClr val="002060"/>
                </a:solidFill>
              </a:rPr>
              <a:t>Экспертных советов по пересмотру стандартов и учебно-методических комплексов организовывает Секретариат. </a:t>
            </a:r>
            <a:endParaRPr lang="ru-RU" sz="1950" dirty="0" smtClean="0">
              <a:solidFill>
                <a:srgbClr val="002060"/>
              </a:solidFill>
              <a:effectLst/>
            </a:endParaRPr>
          </a:p>
        </p:txBody>
      </p:sp>
    </p:spTree>
    <p:extLst>
      <p:ext uri="{BB962C8B-B14F-4D97-AF65-F5344CB8AC3E}">
        <p14:creationId xmlns:p14="http://schemas.microsoft.com/office/powerpoint/2010/main" val="3115233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lnSpcReduction="10000"/>
          </a:bodyPr>
          <a:lstStyle/>
          <a:p>
            <a:pPr marL="0" indent="0">
              <a:buNone/>
            </a:pPr>
            <a:r>
              <a:rPr lang="ru-RU" sz="2000" dirty="0" smtClean="0">
                <a:solidFill>
                  <a:srgbClr val="002060"/>
                </a:solidFill>
              </a:rPr>
              <a:t>2.6. Авторы </a:t>
            </a:r>
            <a:r>
              <a:rPr lang="ru-RU" sz="2000" dirty="0">
                <a:solidFill>
                  <a:srgbClr val="002060"/>
                </a:solidFill>
              </a:rPr>
              <a:t>учебных изданий для общего среднего образования (учебной литературы) или лица, наследующие авторское право на эти издания и имеющие договорные отношения с издающими организациями на их выпуск, не могут входить в состав соответствующих Экспертных советов.</a:t>
            </a:r>
            <a:endParaRPr lang="ru-RU" sz="2000" dirty="0" smtClean="0">
              <a:solidFill>
                <a:srgbClr val="002060"/>
              </a:solidFill>
              <a:effectLst/>
            </a:endParaRPr>
          </a:p>
          <a:p>
            <a:pPr marL="0" indent="0">
              <a:buNone/>
            </a:pPr>
            <a:r>
              <a:rPr lang="ru-RU" sz="2000" dirty="0" smtClean="0">
                <a:solidFill>
                  <a:srgbClr val="002060"/>
                </a:solidFill>
              </a:rPr>
              <a:t>2.7. Расходы</a:t>
            </a:r>
            <a:r>
              <a:rPr lang="ru-RU" sz="2000" dirty="0">
                <a:solidFill>
                  <a:srgbClr val="002060"/>
                </a:solidFill>
              </a:rPr>
              <a:t>, связанные с проездом, проживанием и вознаграждением труда членов Экспертных советов по проведению экспертиз и разработке стандартов организуется за счет бюджетного финансирования.</a:t>
            </a:r>
            <a:endParaRPr lang="ru-RU" sz="2000" dirty="0" smtClean="0">
              <a:solidFill>
                <a:srgbClr val="002060"/>
              </a:solidFill>
              <a:effectLst/>
            </a:endParaRPr>
          </a:p>
          <a:p>
            <a:pPr marL="0" indent="0">
              <a:buNone/>
            </a:pPr>
            <a:r>
              <a:rPr lang="ru-RU" sz="2000" dirty="0" smtClean="0">
                <a:solidFill>
                  <a:srgbClr val="002060"/>
                </a:solidFill>
              </a:rPr>
              <a:t>2.8. Расходы</a:t>
            </a:r>
            <a:r>
              <a:rPr lang="ru-RU" sz="2000" dirty="0">
                <a:solidFill>
                  <a:srgbClr val="002060"/>
                </a:solidFill>
              </a:rPr>
              <a:t>, связанные с проездом, проживанием и вознаграждением труда членов Экспертных советов по проведению экспертиз учебников и УМК, относятся к расходам, включенным в расходы по изданию учебной литературы</a:t>
            </a:r>
            <a:r>
              <a:rPr lang="ru-RU" sz="2000" dirty="0" smtClean="0">
                <a:solidFill>
                  <a:srgbClr val="002060"/>
                </a:solidFill>
              </a:rPr>
              <a:t>.</a:t>
            </a:r>
          </a:p>
          <a:p>
            <a:pPr marL="0" indent="0">
              <a:buNone/>
            </a:pPr>
            <a:r>
              <a:rPr lang="ru-RU" sz="2000" dirty="0">
                <a:solidFill>
                  <a:srgbClr val="002060"/>
                </a:solidFill>
              </a:rPr>
              <a:t>3. Процесс экспертизы и разработки образовательных стандартов</a:t>
            </a:r>
          </a:p>
          <a:p>
            <a:pPr marL="0" indent="0">
              <a:buNone/>
            </a:pPr>
            <a:r>
              <a:rPr lang="ru-RU" sz="2000" dirty="0">
                <a:solidFill>
                  <a:srgbClr val="002060"/>
                </a:solidFill>
              </a:rPr>
              <a:t>Процесс разработки предметных образовательных стандартов состоит из следующих шагов:   </a:t>
            </a:r>
          </a:p>
          <a:p>
            <a:pPr marL="0" indent="0">
              <a:buNone/>
            </a:pPr>
            <a:r>
              <a:rPr lang="ru-RU" sz="2000" dirty="0">
                <a:solidFill>
                  <a:srgbClr val="002060"/>
                </a:solidFill>
              </a:rPr>
              <a:t>3.1. Министерство через Секретариат Координационного Совета собирает разработчиков предметных стандартов в Экспертные советы, задача которых состоит в том, чтобы подготовить обзор предметных стандартов, при необходимости их пересмотр и обновление;</a:t>
            </a:r>
          </a:p>
          <a:p>
            <a:pPr marL="0" indent="0">
              <a:buNone/>
            </a:pPr>
            <a:endParaRPr lang="ru-RU" sz="2000" dirty="0" smtClean="0">
              <a:solidFill>
                <a:srgbClr val="002060"/>
              </a:solidFill>
              <a:effectLst/>
            </a:endParaRPr>
          </a:p>
          <a:p>
            <a:pPr marL="0" indent="0">
              <a:buNone/>
            </a:pPr>
            <a:endParaRPr lang="ru-RU" sz="2400" dirty="0">
              <a:solidFill>
                <a:srgbClr val="002060"/>
              </a:solidFill>
            </a:endParaRPr>
          </a:p>
        </p:txBody>
      </p:sp>
    </p:spTree>
    <p:extLst>
      <p:ext uri="{BB962C8B-B14F-4D97-AF65-F5344CB8AC3E}">
        <p14:creationId xmlns:p14="http://schemas.microsoft.com/office/powerpoint/2010/main" val="434363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904656"/>
          </a:xfrm>
        </p:spPr>
        <p:txBody>
          <a:bodyPr>
            <a:normAutofit fontScale="85000" lnSpcReduction="10000"/>
          </a:bodyPr>
          <a:lstStyle/>
          <a:p>
            <a:pPr marL="0" indent="0">
              <a:buNone/>
            </a:pPr>
            <a:r>
              <a:rPr lang="ru-RU" sz="2600" dirty="0" smtClean="0">
                <a:solidFill>
                  <a:srgbClr val="002060"/>
                </a:solidFill>
              </a:rPr>
              <a:t>3.2</a:t>
            </a:r>
            <a:r>
              <a:rPr lang="ru-RU" sz="2600" dirty="0" smtClean="0">
                <a:solidFill>
                  <a:srgbClr val="002060"/>
                </a:solidFill>
              </a:rPr>
              <a:t>. Экспертные </a:t>
            </a:r>
            <a:r>
              <a:rPr lang="ru-RU" sz="2600" dirty="0">
                <a:solidFill>
                  <a:srgbClr val="002060"/>
                </a:solidFill>
              </a:rPr>
              <a:t>советы проводят экспертизу стандартов с проведением серии консультаций и встреч по состоянию стандартов, в том числе – с внешними экспертами;</a:t>
            </a:r>
            <a:endParaRPr lang="ru-RU" sz="2600" dirty="0" smtClean="0">
              <a:solidFill>
                <a:srgbClr val="002060"/>
              </a:solidFill>
              <a:effectLst/>
            </a:endParaRPr>
          </a:p>
          <a:p>
            <a:pPr marL="0" indent="0">
              <a:buNone/>
            </a:pPr>
            <a:r>
              <a:rPr lang="ru-RU" sz="2600" dirty="0" smtClean="0">
                <a:solidFill>
                  <a:srgbClr val="002060"/>
                </a:solidFill>
              </a:rPr>
              <a:t>3.3. Координационный </a:t>
            </a:r>
            <a:r>
              <a:rPr lang="ru-RU" sz="2600" dirty="0">
                <a:solidFill>
                  <a:srgbClr val="002060"/>
                </a:solidFill>
              </a:rPr>
              <a:t>совет рассматривает представленное заключение Экспертных советов и при необходимости рекомендует начать процедуру пересмотра стандартов;</a:t>
            </a:r>
            <a:endParaRPr lang="ru-RU" sz="2600" dirty="0" smtClean="0">
              <a:solidFill>
                <a:srgbClr val="002060"/>
              </a:solidFill>
              <a:effectLst/>
            </a:endParaRPr>
          </a:p>
          <a:p>
            <a:pPr marL="0" indent="0">
              <a:buNone/>
            </a:pPr>
            <a:r>
              <a:rPr lang="ru-RU" sz="2600" dirty="0" smtClean="0">
                <a:solidFill>
                  <a:srgbClr val="002060"/>
                </a:solidFill>
              </a:rPr>
              <a:t>3.4. на </a:t>
            </a:r>
            <a:r>
              <a:rPr lang="ru-RU" sz="2600" dirty="0">
                <a:solidFill>
                  <a:srgbClr val="002060"/>
                </a:solidFill>
              </a:rPr>
              <a:t>основании полученных рекомендаций Экспертные советы в течение 2-х месяцев проводят пересмотр стандартов;</a:t>
            </a:r>
            <a:endParaRPr lang="ru-RU" sz="2600" dirty="0" smtClean="0">
              <a:solidFill>
                <a:srgbClr val="002060"/>
              </a:solidFill>
              <a:effectLst/>
            </a:endParaRPr>
          </a:p>
          <a:p>
            <a:pPr marL="0" indent="0">
              <a:buNone/>
            </a:pPr>
            <a:r>
              <a:rPr lang="ru-RU" sz="2600" dirty="0" smtClean="0">
                <a:solidFill>
                  <a:srgbClr val="002060"/>
                </a:solidFill>
              </a:rPr>
              <a:t>3.5. пересмотренные </a:t>
            </a:r>
            <a:r>
              <a:rPr lang="ru-RU" sz="2600" dirty="0">
                <a:solidFill>
                  <a:srgbClr val="002060"/>
                </a:solidFill>
              </a:rPr>
              <a:t>стандарты представляются Координационному совету на рассмотрение;</a:t>
            </a:r>
            <a:endParaRPr lang="ru-RU" sz="2600" dirty="0" smtClean="0">
              <a:solidFill>
                <a:srgbClr val="002060"/>
              </a:solidFill>
              <a:effectLst/>
            </a:endParaRPr>
          </a:p>
          <a:p>
            <a:pPr marL="0" indent="0">
              <a:buNone/>
            </a:pPr>
            <a:r>
              <a:rPr lang="ru-RU" sz="2600" dirty="0">
                <a:solidFill>
                  <a:srgbClr val="002060"/>
                </a:solidFill>
              </a:rPr>
              <a:t>3.6. Координационный совет рассматривает стандарты и, в случае одобрения, предоставляет Министерству свое заключение, в случае наличия замечаний - отправляет документ на доработку; </a:t>
            </a:r>
          </a:p>
          <a:p>
            <a:pPr marL="0" indent="0">
              <a:buNone/>
            </a:pPr>
            <a:r>
              <a:rPr lang="ru-RU" sz="2600" dirty="0">
                <a:solidFill>
                  <a:srgbClr val="002060"/>
                </a:solidFill>
              </a:rPr>
              <a:t>3.7. Министерство направляет стандарты на апробацию в школы;</a:t>
            </a:r>
          </a:p>
          <a:p>
            <a:pPr marL="0" indent="0">
              <a:buNone/>
            </a:pPr>
            <a:r>
              <a:rPr lang="ru-RU" sz="2600" dirty="0">
                <a:solidFill>
                  <a:srgbClr val="002060"/>
                </a:solidFill>
              </a:rPr>
              <a:t>3.8. по итогам апробации стандарты дорабатываются Экспертными советами в соответствии с полученными рекомендациями в течение одного месяца; </a:t>
            </a:r>
          </a:p>
          <a:p>
            <a:pPr marL="0" indent="0">
              <a:buNone/>
            </a:pPr>
            <a:endParaRPr lang="ru-RU" dirty="0">
              <a:solidFill>
                <a:srgbClr val="002060"/>
              </a:solidFill>
            </a:endParaRPr>
          </a:p>
        </p:txBody>
      </p:sp>
    </p:spTree>
    <p:extLst>
      <p:ext uri="{BB962C8B-B14F-4D97-AF65-F5344CB8AC3E}">
        <p14:creationId xmlns:p14="http://schemas.microsoft.com/office/powerpoint/2010/main" val="31784674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a:bodyPr>
          <a:lstStyle/>
          <a:p>
            <a:pPr marL="0" indent="0">
              <a:buNone/>
            </a:pPr>
            <a:r>
              <a:rPr lang="ru-RU" sz="2000" dirty="0" smtClean="0">
                <a:solidFill>
                  <a:srgbClr val="002060"/>
                </a:solidFill>
              </a:rPr>
              <a:t>3.9</a:t>
            </a:r>
            <a:r>
              <a:rPr lang="ru-RU" sz="2000" dirty="0" smtClean="0">
                <a:solidFill>
                  <a:srgbClr val="002060"/>
                </a:solidFill>
              </a:rPr>
              <a:t>. доработанные </a:t>
            </a:r>
            <a:r>
              <a:rPr lang="ru-RU" sz="2000" dirty="0">
                <a:solidFill>
                  <a:srgbClr val="002060"/>
                </a:solidFill>
              </a:rPr>
              <a:t>стандарты предоставляются в Секретариат Координационного Совета, который по необходимости может организовать дополнительную независимую экспертизу предметных стандартов;</a:t>
            </a:r>
            <a:endParaRPr lang="ru-RU" sz="2000" dirty="0" smtClean="0">
              <a:solidFill>
                <a:srgbClr val="002060"/>
              </a:solidFill>
              <a:effectLst/>
            </a:endParaRPr>
          </a:p>
          <a:p>
            <a:pPr marL="0" indent="0">
              <a:buNone/>
            </a:pPr>
            <a:r>
              <a:rPr lang="ru-RU" sz="2000" dirty="0" smtClean="0">
                <a:solidFill>
                  <a:srgbClr val="002060"/>
                </a:solidFill>
              </a:rPr>
              <a:t>3.10. Координационный </a:t>
            </a:r>
            <a:r>
              <a:rPr lang="ru-RU" sz="2000" dirty="0">
                <a:solidFill>
                  <a:srgbClr val="002060"/>
                </a:solidFill>
              </a:rPr>
              <a:t>совет рассматривает заключения экспертов, и направляет итоговый вариант стандартов с рекомендациями на рассмотрение Коллегии Министерства образования и науки </a:t>
            </a:r>
            <a:r>
              <a:rPr lang="ru-RU" sz="2000" dirty="0" err="1">
                <a:solidFill>
                  <a:srgbClr val="002060"/>
                </a:solidFill>
              </a:rPr>
              <a:t>Кыргызской</a:t>
            </a:r>
            <a:r>
              <a:rPr lang="ru-RU" sz="2000" dirty="0">
                <a:solidFill>
                  <a:srgbClr val="002060"/>
                </a:solidFill>
              </a:rPr>
              <a:t> Республики</a:t>
            </a:r>
            <a:r>
              <a:rPr lang="ru-RU" sz="2000" dirty="0" smtClean="0">
                <a:solidFill>
                  <a:srgbClr val="002060"/>
                </a:solidFill>
              </a:rPr>
              <a:t>.</a:t>
            </a:r>
          </a:p>
          <a:p>
            <a:pPr marL="0" indent="0">
              <a:buNone/>
            </a:pPr>
            <a:endParaRPr lang="ru-RU" sz="2000" dirty="0">
              <a:solidFill>
                <a:srgbClr val="002060"/>
              </a:solidFill>
              <a:effectLst/>
            </a:endParaRPr>
          </a:p>
          <a:p>
            <a:pPr marL="0" indent="0">
              <a:buNone/>
            </a:pPr>
            <a:r>
              <a:rPr lang="ru-RU" sz="2000" dirty="0">
                <a:solidFill>
                  <a:srgbClr val="002060"/>
                </a:solidFill>
              </a:rPr>
              <a:t>Примечание: Процесс экспертизы и разработки учебников и УМК проводится на основании Положения «О порядке проведения отбора учебников и/или учебно-методических комплексов для общеобразовательных организаций, их разработки, утверждения и издания в </a:t>
            </a:r>
            <a:r>
              <a:rPr lang="ru-RU" sz="2000" dirty="0" err="1">
                <a:solidFill>
                  <a:srgbClr val="002060"/>
                </a:solidFill>
              </a:rPr>
              <a:t>Кыргызской</a:t>
            </a:r>
            <a:r>
              <a:rPr lang="ru-RU" sz="2000" dirty="0">
                <a:solidFill>
                  <a:srgbClr val="002060"/>
                </a:solidFill>
              </a:rPr>
              <a:t> Республики».</a:t>
            </a:r>
          </a:p>
          <a:p>
            <a:pPr marL="0" indent="0">
              <a:buNone/>
            </a:pPr>
            <a:endParaRPr lang="ru-RU" sz="2000" dirty="0" smtClean="0">
              <a:solidFill>
                <a:srgbClr val="002060"/>
              </a:solidFill>
              <a:effectLst/>
            </a:endParaRPr>
          </a:p>
          <a:p>
            <a:pPr marL="0" indent="0">
              <a:buNone/>
            </a:pPr>
            <a:endParaRPr lang="ru-RU" dirty="0">
              <a:solidFill>
                <a:srgbClr val="002060"/>
              </a:solidFill>
            </a:endParaRPr>
          </a:p>
        </p:txBody>
      </p:sp>
    </p:spTree>
    <p:extLst>
      <p:ext uri="{BB962C8B-B14F-4D97-AF65-F5344CB8AC3E}">
        <p14:creationId xmlns:p14="http://schemas.microsoft.com/office/powerpoint/2010/main" val="4274916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14202"/>
          </a:xfrm>
        </p:spPr>
        <p:txBody>
          <a:bodyPr>
            <a:normAutofit fontScale="90000"/>
          </a:bodyPr>
          <a:lstStyle/>
          <a:p>
            <a:r>
              <a:rPr lang="ru-RU" sz="3600" dirty="0">
                <a:solidFill>
                  <a:srgbClr val="002060"/>
                </a:solidFill>
              </a:rPr>
              <a:t>СХЕМА ВЗАИМОДЕЙСТВИЯ КООРДИНАЦИОННОГО СОВЕТА ПО СТАНДАРТУ И КАЧЕСТВУ МОН КР</a:t>
            </a:r>
            <a:r>
              <a:rPr lang="ru-RU" dirty="0" smtClean="0">
                <a:solidFill>
                  <a:srgbClr val="002060"/>
                </a:solidFill>
                <a:effectLst/>
              </a:rPr>
              <a:t/>
            </a:r>
            <a:br>
              <a:rPr lang="ru-RU" dirty="0" smtClean="0">
                <a:solidFill>
                  <a:srgbClr val="002060"/>
                </a:solidFill>
                <a:effectLst/>
              </a:rPr>
            </a:br>
            <a:endParaRPr lang="ru-RU" dirty="0">
              <a:solidFill>
                <a:srgbClr val="002060"/>
              </a:solidFill>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8" y="1772816"/>
            <a:ext cx="7965092" cy="4480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3535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5937523"/>
          </a:xfrm>
        </p:spPr>
        <p:txBody>
          <a:bodyPr>
            <a:normAutofit fontScale="92500"/>
          </a:bodyPr>
          <a:lstStyle/>
          <a:p>
            <a:r>
              <a:rPr lang="ru-RU" sz="2200" dirty="0" smtClean="0">
                <a:solidFill>
                  <a:srgbClr val="002060"/>
                </a:solidFill>
              </a:rPr>
              <a:t>Совет должен стать площадкой для выработки политики, стратегического управления и планирования, оценки прогресса реализации стратегических документов в части повышения качества образования в </a:t>
            </a:r>
            <a:r>
              <a:rPr lang="ru-RU" sz="2200" dirty="0" err="1" smtClean="0">
                <a:solidFill>
                  <a:srgbClr val="002060"/>
                </a:solidFill>
              </a:rPr>
              <a:t>Кыргызской</a:t>
            </a:r>
            <a:r>
              <a:rPr lang="ru-RU" sz="2200" dirty="0" smtClean="0">
                <a:solidFill>
                  <a:srgbClr val="002060"/>
                </a:solidFill>
              </a:rPr>
              <a:t> Республики.</a:t>
            </a:r>
          </a:p>
          <a:p>
            <a:r>
              <a:rPr lang="x-none" sz="2200" smtClean="0">
                <a:solidFill>
                  <a:srgbClr val="002060"/>
                </a:solidFill>
              </a:rPr>
              <a:t>До настоящего времени на национальном уровне  отсутствовал какой-либо орган, который  бы согласовывал запросы общества к системе образования с определенными государством приоритетами через рассмотрение, анализ и оценку государственных образовательных стандартов.  </a:t>
            </a:r>
            <a:endParaRPr lang="ru-RU" sz="2200" dirty="0" smtClean="0">
              <a:solidFill>
                <a:srgbClr val="002060"/>
              </a:solidFill>
            </a:endParaRPr>
          </a:p>
          <a:p>
            <a:r>
              <a:rPr lang="x-none" sz="2200" smtClean="0">
                <a:solidFill>
                  <a:srgbClr val="002060"/>
                </a:solidFill>
              </a:rPr>
              <a:t>С середины 1990-х годов, когда разрабатывалось первое поколение стандартов, и до 2016 г., изменения  в содержание стандартов предлагаются Кыргызской академией образования (КАО), рассматриваются на Ученом совете КАО, а затем – на коллегии МОН.</a:t>
            </a:r>
            <a:endParaRPr lang="ru-RU" sz="2200" dirty="0" smtClean="0">
              <a:solidFill>
                <a:srgbClr val="002060"/>
              </a:solidFill>
            </a:endParaRPr>
          </a:p>
          <a:p>
            <a:r>
              <a:rPr lang="x-none" sz="2200" smtClean="0">
                <a:solidFill>
                  <a:srgbClr val="002060"/>
                </a:solidFill>
              </a:rPr>
              <a:t>Представители других научных и образовательных структур, учителя-практики, тем более- представители гражданского общества, как правило, не привлекаются к процессу разработки и оценки стандартов и связанных с ними учебников/учебно-методических комплексов (УМК). </a:t>
            </a:r>
            <a:endParaRPr lang="ru-RU" sz="2200" dirty="0" smtClean="0">
              <a:solidFill>
                <a:srgbClr val="002060"/>
              </a:solidFill>
            </a:endParaRPr>
          </a:p>
          <a:p>
            <a:endParaRPr lang="ru-RU" dirty="0">
              <a:solidFill>
                <a:srgbClr val="002060"/>
              </a:solidFill>
            </a:endParaRPr>
          </a:p>
        </p:txBody>
      </p:sp>
    </p:spTree>
    <p:extLst>
      <p:ext uri="{BB962C8B-B14F-4D97-AF65-F5344CB8AC3E}">
        <p14:creationId xmlns:p14="http://schemas.microsoft.com/office/powerpoint/2010/main" val="212266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120680"/>
          </a:xfrm>
        </p:spPr>
        <p:txBody>
          <a:bodyPr>
            <a:normAutofit fontScale="62500" lnSpcReduction="20000"/>
          </a:bodyPr>
          <a:lstStyle/>
          <a:p>
            <a:pPr marL="0" indent="0">
              <a:buNone/>
            </a:pPr>
            <a:r>
              <a:rPr lang="ru-RU" dirty="0" smtClean="0">
                <a:solidFill>
                  <a:srgbClr val="002060"/>
                </a:solidFill>
              </a:rPr>
              <a:t>	</a:t>
            </a:r>
            <a:r>
              <a:rPr lang="x-none" smtClean="0">
                <a:solidFill>
                  <a:srgbClr val="002060"/>
                </a:solidFill>
              </a:rPr>
              <a:t>В </a:t>
            </a:r>
            <a:r>
              <a:rPr lang="x-none">
                <a:solidFill>
                  <a:srgbClr val="002060"/>
                </a:solidFill>
              </a:rPr>
              <a:t>связи с этим, существующая структура стандартов, их концептуальная составляющая, содержание не способствуют высоким достижениям в обучении, качеству обучения и преподавания. Действующие  учебные планы перегружены большим количеством предметов, которые имеют  академическую направленность, что не способствует формированию компетентностей, необходимых для жизни в современном обществе. Более того, имеющиеся  в школах УМК не  могут оказать необходимой поддержки в реализации стандартов,  их не хватает,  а имеющиеся зачастую устарели. </a:t>
            </a:r>
            <a:endParaRPr lang="ru-RU" dirty="0">
              <a:solidFill>
                <a:srgbClr val="002060"/>
              </a:solidFill>
            </a:endParaRPr>
          </a:p>
          <a:p>
            <a:pPr marL="0" indent="0">
              <a:buNone/>
            </a:pPr>
            <a:r>
              <a:rPr lang="ru-RU" dirty="0" smtClean="0">
                <a:solidFill>
                  <a:srgbClr val="002060"/>
                </a:solidFill>
              </a:rPr>
              <a:t>	</a:t>
            </a:r>
            <a:r>
              <a:rPr lang="x-none" smtClean="0">
                <a:solidFill>
                  <a:srgbClr val="002060"/>
                </a:solidFill>
              </a:rPr>
              <a:t>Эти </a:t>
            </a:r>
            <a:r>
              <a:rPr lang="x-none">
                <a:solidFill>
                  <a:srgbClr val="002060"/>
                </a:solidFill>
              </a:rPr>
              <a:t>недостатки стандартов и УМК отрицательно сказываются, прежде всего, на  качестве образования  всех обучающихся на уровне школы, что является частью конституционной ответственности государства, а также на других уровнях образования. </a:t>
            </a:r>
            <a:endParaRPr lang="ru-RU" dirty="0">
              <a:solidFill>
                <a:srgbClr val="002060"/>
              </a:solidFill>
            </a:endParaRPr>
          </a:p>
          <a:p>
            <a:pPr marL="0" indent="0">
              <a:buNone/>
            </a:pPr>
            <a:r>
              <a:rPr lang="ru-RU" dirty="0" smtClean="0">
                <a:solidFill>
                  <a:srgbClr val="002060"/>
                </a:solidFill>
              </a:rPr>
              <a:t>	</a:t>
            </a:r>
            <a:r>
              <a:rPr lang="x-none" smtClean="0">
                <a:solidFill>
                  <a:srgbClr val="002060"/>
                </a:solidFill>
              </a:rPr>
              <a:t>Первым </a:t>
            </a:r>
            <a:r>
              <a:rPr lang="x-none">
                <a:solidFill>
                  <a:srgbClr val="002060"/>
                </a:solidFill>
              </a:rPr>
              <a:t>шагом для изменения содержания образования на уровне школы и изменения механизмов разработки и утверждения стандартов нового поколения стало принятие постановлением Правительства Кыргызской Республики от 21 июля 2014 г. № 403 Государственного образовательного стандарта среднего общего образования Кыргызской Республики. Однако разработка на его основе предметных стандартов показала, что необходимы более широкое участие практиков в разработке стандартов и проведение оценки стандартов с участием общественности</a:t>
            </a:r>
            <a:r>
              <a:rPr lang="x-none" smtClean="0">
                <a:solidFill>
                  <a:srgbClr val="002060"/>
                </a:solidFill>
              </a:rPr>
              <a:t>.</a:t>
            </a:r>
            <a:endParaRPr lang="ru-RU" dirty="0">
              <a:solidFill>
                <a:srgbClr val="002060"/>
              </a:solidFill>
            </a:endParaRPr>
          </a:p>
        </p:txBody>
      </p:sp>
    </p:spTree>
    <p:extLst>
      <p:ext uri="{BB962C8B-B14F-4D97-AF65-F5344CB8AC3E}">
        <p14:creationId xmlns:p14="http://schemas.microsoft.com/office/powerpoint/2010/main" val="2737009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6048672"/>
          </a:xfrm>
        </p:spPr>
        <p:txBody>
          <a:bodyPr>
            <a:normAutofit fontScale="77500" lnSpcReduction="20000"/>
          </a:bodyPr>
          <a:lstStyle/>
          <a:p>
            <a:pPr marL="0" indent="0">
              <a:buNone/>
            </a:pPr>
            <a:r>
              <a:rPr lang="ru-RU" sz="2600" dirty="0" smtClean="0">
                <a:solidFill>
                  <a:srgbClr val="002060"/>
                </a:solidFill>
              </a:rPr>
              <a:t>	</a:t>
            </a:r>
            <a:r>
              <a:rPr lang="x-none" sz="2600" smtClean="0">
                <a:solidFill>
                  <a:srgbClr val="002060"/>
                </a:solidFill>
              </a:rPr>
              <a:t>В </a:t>
            </a:r>
            <a:r>
              <a:rPr lang="x-none" sz="2600">
                <a:solidFill>
                  <a:srgbClr val="002060"/>
                </a:solidFill>
              </a:rPr>
              <a:t>результате была завершена работа над разработкой Положения о Координационном совете по стандартам и качеству образования при Министерстве образования и науки Кыргызской Республики и Регламента деятельности указанного Совета.</a:t>
            </a:r>
            <a:endParaRPr lang="ru-RU" sz="2600" dirty="0">
              <a:solidFill>
                <a:srgbClr val="002060"/>
              </a:solidFill>
            </a:endParaRPr>
          </a:p>
          <a:p>
            <a:pPr marL="0" indent="0">
              <a:buNone/>
            </a:pPr>
            <a:r>
              <a:rPr lang="ru-RU" sz="2600" dirty="0" smtClean="0">
                <a:solidFill>
                  <a:srgbClr val="002060"/>
                </a:solidFill>
              </a:rPr>
              <a:t>	</a:t>
            </a:r>
            <a:r>
              <a:rPr lang="x-none" sz="2600" smtClean="0">
                <a:solidFill>
                  <a:srgbClr val="002060"/>
                </a:solidFill>
              </a:rPr>
              <a:t>Координационный </a:t>
            </a:r>
            <a:r>
              <a:rPr lang="x-none" sz="2600">
                <a:solidFill>
                  <a:srgbClr val="002060"/>
                </a:solidFill>
              </a:rPr>
              <a:t>совет по стандартам и качеству образования при Министерстве образования и науки Кыргызской Республики должен  стать форумом для обсуждения вопросов образовательной политики, связанных с содержанием образования, обеспечивать стратегические консультации по вопросам политики разработки, одобрения и внедрения стандартов, учебных программ, базисного учебного плана, УМК и оценивания в области образования. </a:t>
            </a:r>
            <a:endParaRPr lang="ru-RU" sz="2600" dirty="0">
              <a:solidFill>
                <a:srgbClr val="002060"/>
              </a:solidFill>
            </a:endParaRPr>
          </a:p>
          <a:p>
            <a:pPr marL="0" indent="0">
              <a:buNone/>
            </a:pPr>
            <a:r>
              <a:rPr lang="ru-RU" sz="2600" dirty="0" smtClean="0">
                <a:solidFill>
                  <a:srgbClr val="002060"/>
                </a:solidFill>
              </a:rPr>
              <a:t>	Таким </a:t>
            </a:r>
            <a:r>
              <a:rPr lang="ru-RU" sz="2600" dirty="0">
                <a:solidFill>
                  <a:srgbClr val="002060"/>
                </a:solidFill>
              </a:rPr>
              <a:t>образом, деятельность Совета будет сосредоточена на рассмотрении всего комплекса вопросов, связанных с повышением качества образования.</a:t>
            </a:r>
            <a:endParaRPr lang="ru-RU" sz="2600" dirty="0" smtClean="0">
              <a:solidFill>
                <a:srgbClr val="002060"/>
              </a:solidFill>
              <a:effectLst/>
            </a:endParaRPr>
          </a:p>
          <a:p>
            <a:pPr marL="0" indent="0">
              <a:buNone/>
            </a:pPr>
            <a:r>
              <a:rPr lang="ru-RU" sz="2600" dirty="0" smtClean="0">
                <a:solidFill>
                  <a:srgbClr val="002060"/>
                </a:solidFill>
              </a:rPr>
              <a:t>Приложение:</a:t>
            </a:r>
          </a:p>
          <a:p>
            <a:r>
              <a:rPr lang="x-none" sz="2600" smtClean="0">
                <a:solidFill>
                  <a:srgbClr val="002060"/>
                </a:solidFill>
              </a:rPr>
              <a:t> Положение о Координационном совете по стандартам и качеству образования при Министерстве образования и науки Кыргызской Республики</a:t>
            </a:r>
            <a:endParaRPr lang="ru-RU" sz="2600" dirty="0" smtClean="0">
              <a:solidFill>
                <a:srgbClr val="002060"/>
              </a:solidFill>
            </a:endParaRPr>
          </a:p>
          <a:p>
            <a:r>
              <a:rPr lang="x-none" sz="2600" smtClean="0">
                <a:solidFill>
                  <a:srgbClr val="002060"/>
                </a:solidFill>
              </a:rPr>
              <a:t> Регламент деятельности Координационного совета по стандартам и качеству образования</a:t>
            </a:r>
            <a:endParaRPr lang="ru-RU" sz="2600" dirty="0" smtClean="0">
              <a:solidFill>
                <a:srgbClr val="002060"/>
              </a:solidFill>
            </a:endParaRPr>
          </a:p>
          <a:p>
            <a:r>
              <a:rPr lang="x-none" sz="2600" smtClean="0">
                <a:solidFill>
                  <a:srgbClr val="002060"/>
                </a:solidFill>
              </a:rPr>
              <a:t> Структура Координационного совета по стандартам и качеству образования</a:t>
            </a:r>
            <a:endParaRPr lang="ru-RU" sz="2600" dirty="0" smtClean="0">
              <a:solidFill>
                <a:srgbClr val="002060"/>
              </a:solidFill>
            </a:endParaRPr>
          </a:p>
          <a:p>
            <a:pPr marL="0" indent="0">
              <a:buNone/>
            </a:pPr>
            <a:endParaRPr lang="ru-RU" dirty="0">
              <a:solidFill>
                <a:srgbClr val="002060"/>
              </a:solidFill>
            </a:endParaRPr>
          </a:p>
        </p:txBody>
      </p:sp>
    </p:spTree>
    <p:extLst>
      <p:ext uri="{BB962C8B-B14F-4D97-AF65-F5344CB8AC3E}">
        <p14:creationId xmlns:p14="http://schemas.microsoft.com/office/powerpoint/2010/main" val="272687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2434282"/>
          </a:xfrm>
        </p:spPr>
        <p:txBody>
          <a:bodyPr>
            <a:normAutofit/>
          </a:bodyPr>
          <a:lstStyle/>
          <a:p>
            <a:r>
              <a:rPr lang="ru-RU" sz="3200" dirty="0">
                <a:solidFill>
                  <a:srgbClr val="002060"/>
                </a:solidFill>
              </a:rPr>
              <a:t>ПОЛОЖЕНИЕ</a:t>
            </a:r>
            <a:r>
              <a:rPr lang="ru-RU" sz="3200" dirty="0" smtClean="0">
                <a:solidFill>
                  <a:srgbClr val="002060"/>
                </a:solidFill>
                <a:effectLst/>
              </a:rPr>
              <a:t/>
            </a:r>
            <a:br>
              <a:rPr lang="ru-RU" sz="3200" dirty="0" smtClean="0">
                <a:solidFill>
                  <a:srgbClr val="002060"/>
                </a:solidFill>
                <a:effectLst/>
              </a:rPr>
            </a:br>
            <a:r>
              <a:rPr lang="ru-RU" sz="2800" dirty="0" smtClean="0">
                <a:solidFill>
                  <a:srgbClr val="002060"/>
                </a:solidFill>
                <a:effectLst/>
              </a:rPr>
              <a:t>«</a:t>
            </a:r>
            <a:r>
              <a:rPr lang="ru-RU" sz="2800" dirty="0" smtClean="0">
                <a:solidFill>
                  <a:srgbClr val="002060"/>
                </a:solidFill>
              </a:rPr>
              <a:t>О </a:t>
            </a:r>
            <a:r>
              <a:rPr lang="ru-RU" sz="2800" dirty="0">
                <a:solidFill>
                  <a:srgbClr val="002060"/>
                </a:solidFill>
              </a:rPr>
              <a:t>Координационном совете по стандартам и качеству образования</a:t>
            </a:r>
            <a:r>
              <a:rPr lang="ru-RU" sz="2800" dirty="0" smtClean="0">
                <a:solidFill>
                  <a:srgbClr val="002060"/>
                </a:solidFill>
                <a:effectLst/>
              </a:rPr>
              <a:t/>
            </a:r>
            <a:br>
              <a:rPr lang="ru-RU" sz="2800" dirty="0" smtClean="0">
                <a:solidFill>
                  <a:srgbClr val="002060"/>
                </a:solidFill>
                <a:effectLst/>
              </a:rPr>
            </a:br>
            <a:r>
              <a:rPr lang="ru-RU" sz="2800" dirty="0">
                <a:solidFill>
                  <a:srgbClr val="002060"/>
                </a:solidFill>
              </a:rPr>
              <a:t>при </a:t>
            </a:r>
            <a:r>
              <a:rPr lang="ru-RU" sz="2800" dirty="0" smtClean="0">
                <a:solidFill>
                  <a:srgbClr val="002060"/>
                </a:solidFill>
              </a:rPr>
              <a:t>МОН КР»</a:t>
            </a:r>
            <a:endParaRPr lang="ru-RU" sz="2800" dirty="0">
              <a:solidFill>
                <a:srgbClr val="002060"/>
              </a:solidFill>
            </a:endParaRPr>
          </a:p>
        </p:txBody>
      </p:sp>
      <p:sp>
        <p:nvSpPr>
          <p:cNvPr id="3" name="Объект 2"/>
          <p:cNvSpPr>
            <a:spLocks noGrp="1"/>
          </p:cNvSpPr>
          <p:nvPr>
            <p:ph idx="1"/>
          </p:nvPr>
        </p:nvSpPr>
        <p:spPr>
          <a:xfrm>
            <a:off x="457200" y="2492896"/>
            <a:ext cx="8229600" cy="4104456"/>
          </a:xfrm>
        </p:spPr>
        <p:txBody>
          <a:bodyPr>
            <a:normAutofit fontScale="62500" lnSpcReduction="20000"/>
          </a:bodyPr>
          <a:lstStyle/>
          <a:p>
            <a:pPr marL="0" indent="0">
              <a:buNone/>
            </a:pPr>
            <a:r>
              <a:rPr lang="ru-RU" dirty="0" smtClean="0">
                <a:solidFill>
                  <a:srgbClr val="002060"/>
                </a:solidFill>
              </a:rPr>
              <a:t>	Структура </a:t>
            </a:r>
            <a:r>
              <a:rPr lang="ru-RU" dirty="0">
                <a:solidFill>
                  <a:srgbClr val="002060"/>
                </a:solidFill>
              </a:rPr>
              <a:t>Положения о Координационном совете по стандартам и качеству образования при Министерстве образования и науки </a:t>
            </a:r>
            <a:r>
              <a:rPr lang="ru-RU" dirty="0" err="1">
                <a:solidFill>
                  <a:srgbClr val="002060"/>
                </a:solidFill>
              </a:rPr>
              <a:t>Кыргызской</a:t>
            </a:r>
            <a:r>
              <a:rPr lang="ru-RU" dirty="0">
                <a:solidFill>
                  <a:srgbClr val="002060"/>
                </a:solidFill>
              </a:rPr>
              <a:t> Республики.</a:t>
            </a:r>
            <a:endParaRPr lang="ru-RU" dirty="0" smtClean="0">
              <a:solidFill>
                <a:srgbClr val="002060"/>
              </a:solidFill>
              <a:effectLst/>
            </a:endParaRPr>
          </a:p>
          <a:p>
            <a:pPr marL="0" indent="0">
              <a:buNone/>
            </a:pPr>
            <a:r>
              <a:rPr lang="ru-RU" dirty="0">
                <a:solidFill>
                  <a:srgbClr val="002060"/>
                </a:solidFill>
              </a:rPr>
              <a:t> </a:t>
            </a:r>
            <a:endParaRPr lang="ru-RU" dirty="0" smtClean="0">
              <a:solidFill>
                <a:srgbClr val="002060"/>
              </a:solidFill>
              <a:effectLst/>
            </a:endParaRPr>
          </a:p>
          <a:p>
            <a:pPr marL="0" indent="0">
              <a:buNone/>
            </a:pPr>
            <a:r>
              <a:rPr lang="ru-RU" dirty="0">
                <a:solidFill>
                  <a:srgbClr val="002060"/>
                </a:solidFill>
              </a:rPr>
              <a:t>1.	Миссия и роль Координационного совета</a:t>
            </a:r>
            <a:endParaRPr lang="ru-RU" dirty="0" smtClean="0">
              <a:solidFill>
                <a:srgbClr val="002060"/>
              </a:solidFill>
              <a:effectLst/>
            </a:endParaRPr>
          </a:p>
          <a:p>
            <a:pPr marL="0" indent="0">
              <a:buNone/>
            </a:pPr>
            <a:r>
              <a:rPr lang="ru-RU" dirty="0">
                <a:solidFill>
                  <a:srgbClr val="002060"/>
                </a:solidFill>
              </a:rPr>
              <a:t>2.	Задачи и функции Координационного совета</a:t>
            </a:r>
            <a:endParaRPr lang="ru-RU" dirty="0" smtClean="0">
              <a:solidFill>
                <a:srgbClr val="002060"/>
              </a:solidFill>
              <a:effectLst/>
            </a:endParaRPr>
          </a:p>
          <a:p>
            <a:pPr marL="0" indent="0">
              <a:buNone/>
            </a:pPr>
            <a:r>
              <a:rPr lang="ru-RU" dirty="0">
                <a:solidFill>
                  <a:srgbClr val="002060"/>
                </a:solidFill>
              </a:rPr>
              <a:t>3.	Структура и состав Координационного совета</a:t>
            </a:r>
            <a:endParaRPr lang="ru-RU" dirty="0" smtClean="0">
              <a:solidFill>
                <a:srgbClr val="002060"/>
              </a:solidFill>
              <a:effectLst/>
            </a:endParaRPr>
          </a:p>
          <a:p>
            <a:pPr marL="0" indent="0">
              <a:buNone/>
            </a:pPr>
            <a:r>
              <a:rPr lang="ru-RU" dirty="0">
                <a:solidFill>
                  <a:srgbClr val="002060"/>
                </a:solidFill>
              </a:rPr>
              <a:t>4.	Комитет по качеству образования</a:t>
            </a:r>
            <a:endParaRPr lang="ru-RU" dirty="0" smtClean="0">
              <a:solidFill>
                <a:srgbClr val="002060"/>
              </a:solidFill>
              <a:effectLst/>
            </a:endParaRPr>
          </a:p>
          <a:p>
            <a:pPr marL="0" indent="0">
              <a:buNone/>
            </a:pPr>
            <a:r>
              <a:rPr lang="ru-RU" dirty="0">
                <a:solidFill>
                  <a:srgbClr val="002060"/>
                </a:solidFill>
              </a:rPr>
              <a:t>5.	Научно-методический комитет</a:t>
            </a:r>
            <a:endParaRPr lang="ru-RU" dirty="0" smtClean="0">
              <a:solidFill>
                <a:srgbClr val="002060"/>
              </a:solidFill>
              <a:effectLst/>
            </a:endParaRPr>
          </a:p>
          <a:p>
            <a:pPr marL="0" indent="0">
              <a:buNone/>
            </a:pPr>
            <a:r>
              <a:rPr lang="ru-RU" dirty="0">
                <a:solidFill>
                  <a:srgbClr val="002060"/>
                </a:solidFill>
              </a:rPr>
              <a:t>6.	Функции Секретариата Координационного совета</a:t>
            </a:r>
            <a:endParaRPr lang="ru-RU" dirty="0" smtClean="0">
              <a:solidFill>
                <a:srgbClr val="002060"/>
              </a:solidFill>
              <a:effectLst/>
            </a:endParaRPr>
          </a:p>
          <a:p>
            <a:pPr marL="514350" indent="-514350">
              <a:buAutoNum type="arabicPeriod" startAt="7"/>
            </a:pPr>
            <a:r>
              <a:rPr lang="ru-RU" dirty="0" smtClean="0">
                <a:solidFill>
                  <a:srgbClr val="002060"/>
                </a:solidFill>
              </a:rPr>
              <a:t>Порядок </a:t>
            </a:r>
            <a:r>
              <a:rPr lang="ru-RU" dirty="0">
                <a:solidFill>
                  <a:srgbClr val="002060"/>
                </a:solidFill>
              </a:rPr>
              <a:t>организации деятельности Координационного совета </a:t>
            </a:r>
            <a:endParaRPr lang="ru-RU" dirty="0" smtClean="0">
              <a:solidFill>
                <a:srgbClr val="002060"/>
              </a:solidFill>
            </a:endParaRPr>
          </a:p>
          <a:p>
            <a:pPr marL="0" indent="0">
              <a:buNone/>
            </a:pPr>
            <a:r>
              <a:rPr lang="ru-RU" dirty="0" smtClean="0">
                <a:solidFill>
                  <a:srgbClr val="002060"/>
                </a:solidFill>
              </a:rPr>
              <a:t>Приложение 1. Состав Координационного совета</a:t>
            </a:r>
            <a:endParaRPr lang="ru-RU" dirty="0" smtClean="0">
              <a:solidFill>
                <a:srgbClr val="002060"/>
              </a:solidFill>
              <a:effectLst/>
            </a:endParaRPr>
          </a:p>
          <a:p>
            <a:pPr marL="0" indent="0">
              <a:buNone/>
            </a:pPr>
            <a:r>
              <a:rPr lang="ru-RU" dirty="0" smtClean="0">
                <a:solidFill>
                  <a:srgbClr val="002060"/>
                </a:solidFill>
              </a:rPr>
              <a:t>Приложение 2. Регламент работы Координационного совета</a:t>
            </a:r>
            <a:endParaRPr lang="ru-RU" dirty="0" smtClean="0">
              <a:solidFill>
                <a:srgbClr val="002060"/>
              </a:solidFill>
              <a:effectLst/>
            </a:endParaRPr>
          </a:p>
          <a:p>
            <a:pPr marL="514350" indent="-514350">
              <a:buAutoNum type="arabicPeriod" startAt="7"/>
            </a:pPr>
            <a:endParaRPr lang="ru-RU" dirty="0" smtClean="0">
              <a:solidFill>
                <a:srgbClr val="002060"/>
              </a:solidFill>
              <a:effectLst/>
            </a:endParaRPr>
          </a:p>
          <a:p>
            <a:pPr marL="0" indent="0">
              <a:buNone/>
            </a:pPr>
            <a:endParaRPr lang="ru-RU" dirty="0">
              <a:solidFill>
                <a:srgbClr val="002060"/>
              </a:solidFill>
            </a:endParaRPr>
          </a:p>
        </p:txBody>
      </p:sp>
    </p:spTree>
    <p:extLst>
      <p:ext uri="{BB962C8B-B14F-4D97-AF65-F5344CB8AC3E}">
        <p14:creationId xmlns:p14="http://schemas.microsoft.com/office/powerpoint/2010/main" val="2736225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336704"/>
          </a:xfrm>
        </p:spPr>
        <p:txBody>
          <a:bodyPr>
            <a:normAutofit fontScale="92500" lnSpcReduction="20000"/>
          </a:bodyPr>
          <a:lstStyle/>
          <a:p>
            <a:pPr marL="0" indent="0">
              <a:buNone/>
            </a:pPr>
            <a:r>
              <a:rPr lang="ru-RU" sz="2200" dirty="0" smtClean="0">
                <a:solidFill>
                  <a:srgbClr val="002060"/>
                </a:solidFill>
              </a:rPr>
              <a:t>1.	Миссия </a:t>
            </a:r>
            <a:r>
              <a:rPr lang="ru-RU" sz="2200" dirty="0">
                <a:solidFill>
                  <a:srgbClr val="002060"/>
                </a:solidFill>
              </a:rPr>
              <a:t>и роль Координационного совета</a:t>
            </a:r>
            <a:endParaRPr lang="ru-RU" sz="2200" dirty="0" smtClean="0">
              <a:solidFill>
                <a:srgbClr val="002060"/>
              </a:solidFill>
              <a:effectLst/>
            </a:endParaRPr>
          </a:p>
          <a:p>
            <a:pPr marL="0" indent="0">
              <a:buNone/>
            </a:pPr>
            <a:r>
              <a:rPr lang="ru-RU" sz="2200" dirty="0" smtClean="0">
                <a:solidFill>
                  <a:srgbClr val="002060"/>
                </a:solidFill>
              </a:rPr>
              <a:t>1.1.	Координационный </a:t>
            </a:r>
            <a:r>
              <a:rPr lang="ru-RU" sz="2200" dirty="0">
                <a:solidFill>
                  <a:srgbClr val="002060"/>
                </a:solidFill>
              </a:rPr>
              <a:t>совет по стандартам и качеству образования при Министерстве образования и науки </a:t>
            </a:r>
            <a:r>
              <a:rPr lang="ru-RU" sz="2200" dirty="0" err="1">
                <a:solidFill>
                  <a:srgbClr val="002060"/>
                </a:solidFill>
              </a:rPr>
              <a:t>Кыргызской</a:t>
            </a:r>
            <a:r>
              <a:rPr lang="ru-RU" sz="2200" dirty="0">
                <a:solidFill>
                  <a:srgbClr val="002060"/>
                </a:solidFill>
              </a:rPr>
              <a:t> Республики (далее – Координационный совет) создается в соответствии с  Положением о Министерстве образования и науки </a:t>
            </a:r>
            <a:r>
              <a:rPr lang="ru-RU" sz="2200" dirty="0" err="1">
                <a:solidFill>
                  <a:srgbClr val="002060"/>
                </a:solidFill>
              </a:rPr>
              <a:t>Кыргызской</a:t>
            </a:r>
            <a:r>
              <a:rPr lang="ru-RU" sz="2200" dirty="0">
                <a:solidFill>
                  <a:srgbClr val="002060"/>
                </a:solidFill>
              </a:rPr>
              <a:t> Республики (далее - Министерство), утвержденного постановлением Правительства </a:t>
            </a:r>
            <a:r>
              <a:rPr lang="ru-RU" sz="2200" dirty="0" err="1">
                <a:solidFill>
                  <a:srgbClr val="002060"/>
                </a:solidFill>
              </a:rPr>
              <a:t>Кыргызской</a:t>
            </a:r>
            <a:r>
              <a:rPr lang="ru-RU" sz="2200" dirty="0">
                <a:solidFill>
                  <a:srgbClr val="002060"/>
                </a:solidFill>
              </a:rPr>
              <a:t> Республики от 20 февраля 2012 года N119. </a:t>
            </a:r>
            <a:endParaRPr lang="ru-RU" sz="2200" dirty="0" smtClean="0">
              <a:solidFill>
                <a:srgbClr val="002060"/>
              </a:solidFill>
              <a:effectLst/>
            </a:endParaRPr>
          </a:p>
          <a:p>
            <a:pPr marL="0" indent="0">
              <a:buNone/>
            </a:pPr>
            <a:r>
              <a:rPr lang="ru-RU" sz="2200" dirty="0" smtClean="0">
                <a:solidFill>
                  <a:srgbClr val="002060"/>
                </a:solidFill>
              </a:rPr>
              <a:t>1.2.	Миссия </a:t>
            </a:r>
            <a:r>
              <a:rPr lang="ru-RU" sz="2200" dirty="0">
                <a:solidFill>
                  <a:srgbClr val="002060"/>
                </a:solidFill>
              </a:rPr>
              <a:t>и роль Координационного совета заключаются в обсуждении, организации экспертизы и внесении рекомендаций для принятия решений Министерством в вопросах образовательной политики, связанных с улучшением качества образовательных стандартов, учебников и учебно-методических комплексов, образовательного процесса, повышением мотивации учащихся в формировании и демонстрации компетентностей в соответствии с запланированными образовательными результатами и критериями их оценивания</a:t>
            </a:r>
            <a:r>
              <a:rPr lang="ru-RU" sz="2200" dirty="0" smtClean="0">
                <a:solidFill>
                  <a:srgbClr val="002060"/>
                </a:solidFill>
              </a:rPr>
              <a:t>.</a:t>
            </a:r>
            <a:r>
              <a:rPr lang="ru-RU" sz="2200" dirty="0">
                <a:solidFill>
                  <a:schemeClr val="tx2">
                    <a:lumMod val="50000"/>
                  </a:schemeClr>
                </a:solidFill>
              </a:rPr>
              <a:t> 1.3.	Координационный совет является консультативным органом, создаваемым на общественных началах и его решения носят рекомендательный характер.</a:t>
            </a:r>
          </a:p>
          <a:p>
            <a:pPr marL="0" indent="0">
              <a:buNone/>
            </a:pPr>
            <a:r>
              <a:rPr lang="ru-RU" sz="2200" dirty="0">
                <a:solidFill>
                  <a:schemeClr val="tx2">
                    <a:lumMod val="50000"/>
                  </a:schemeClr>
                </a:solidFill>
              </a:rPr>
              <a:t>1.4.	В своей деятельности Координационный совет руководствуется Законом </a:t>
            </a:r>
            <a:r>
              <a:rPr lang="ru-RU" sz="2200" dirty="0" err="1">
                <a:solidFill>
                  <a:schemeClr val="tx2">
                    <a:lumMod val="50000"/>
                  </a:schemeClr>
                </a:solidFill>
              </a:rPr>
              <a:t>Кыргызской</a:t>
            </a:r>
            <a:r>
              <a:rPr lang="ru-RU" sz="2200" dirty="0">
                <a:solidFill>
                  <a:schemeClr val="tx2">
                    <a:lumMod val="50000"/>
                  </a:schemeClr>
                </a:solidFill>
              </a:rPr>
              <a:t> Республики «Об образовании» и другими нормативными правовыми актами </a:t>
            </a:r>
            <a:r>
              <a:rPr lang="ru-RU" sz="2200" dirty="0" err="1">
                <a:solidFill>
                  <a:schemeClr val="tx2">
                    <a:lumMod val="50000"/>
                  </a:schemeClr>
                </a:solidFill>
              </a:rPr>
              <a:t>Кыргызской</a:t>
            </a:r>
            <a:r>
              <a:rPr lang="ru-RU" sz="2200" dirty="0">
                <a:solidFill>
                  <a:schemeClr val="tx2">
                    <a:lumMod val="50000"/>
                  </a:schemeClr>
                </a:solidFill>
              </a:rPr>
              <a:t> Республики.</a:t>
            </a:r>
          </a:p>
          <a:p>
            <a:pPr marL="0" indent="0">
              <a:buNone/>
            </a:pPr>
            <a:r>
              <a:rPr lang="ru-RU" sz="2200" dirty="0">
                <a:solidFill>
                  <a:schemeClr val="tx2">
                    <a:lumMod val="50000"/>
                  </a:schemeClr>
                </a:solidFill>
              </a:rPr>
              <a:t>1.5.	Состав Координационного совета утверждается приказом Министерства образования и науки </a:t>
            </a:r>
            <a:r>
              <a:rPr lang="ru-RU" sz="2200" dirty="0" err="1">
                <a:solidFill>
                  <a:schemeClr val="tx2">
                    <a:lumMod val="50000"/>
                  </a:schemeClr>
                </a:solidFill>
              </a:rPr>
              <a:t>Кыргызской</a:t>
            </a:r>
            <a:r>
              <a:rPr lang="ru-RU" sz="2200" dirty="0">
                <a:solidFill>
                  <a:schemeClr val="tx2">
                    <a:lumMod val="50000"/>
                  </a:schemeClr>
                </a:solidFill>
              </a:rPr>
              <a:t> Республики.</a:t>
            </a:r>
          </a:p>
          <a:p>
            <a:pPr marL="0" indent="0">
              <a:buNone/>
            </a:pPr>
            <a:endParaRPr lang="ru-RU" sz="2000" dirty="0">
              <a:solidFill>
                <a:schemeClr val="tx2">
                  <a:lumMod val="50000"/>
                </a:schemeClr>
              </a:solidFill>
            </a:endParaRPr>
          </a:p>
          <a:p>
            <a:pPr marL="0" indent="0">
              <a:buNone/>
            </a:pPr>
            <a:endParaRPr lang="ru-RU" sz="2000" dirty="0" smtClean="0">
              <a:solidFill>
                <a:srgbClr val="002060"/>
              </a:solidFill>
              <a:effectLst/>
            </a:endParaRPr>
          </a:p>
          <a:p>
            <a:pPr marL="0" indent="0">
              <a:buNone/>
            </a:pPr>
            <a:endParaRPr lang="ru-RU" sz="2000" dirty="0">
              <a:solidFill>
                <a:srgbClr val="002060"/>
              </a:solidFill>
            </a:endParaRPr>
          </a:p>
        </p:txBody>
      </p:sp>
    </p:spTree>
    <p:extLst>
      <p:ext uri="{BB962C8B-B14F-4D97-AF65-F5344CB8AC3E}">
        <p14:creationId xmlns:p14="http://schemas.microsoft.com/office/powerpoint/2010/main" val="374400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71400"/>
            <a:ext cx="8229600" cy="5616624"/>
          </a:xfrm>
        </p:spPr>
        <p:txBody>
          <a:bodyPr>
            <a:noAutofit/>
          </a:bodyPr>
          <a:lstStyle/>
          <a:p>
            <a:pPr marL="0" indent="0">
              <a:buNone/>
            </a:pPr>
            <a:endParaRPr lang="ru-RU" sz="2000" dirty="0" smtClean="0">
              <a:solidFill>
                <a:srgbClr val="002060"/>
              </a:solidFill>
            </a:endParaRPr>
          </a:p>
          <a:p>
            <a:pPr marL="0" indent="0">
              <a:buNone/>
            </a:pPr>
            <a:r>
              <a:rPr lang="ru-RU" sz="2000" dirty="0">
                <a:solidFill>
                  <a:srgbClr val="002060"/>
                </a:solidFill>
              </a:rPr>
              <a:t>2. Задачи и функции Координационного </a:t>
            </a:r>
            <a:r>
              <a:rPr lang="ru-RU" sz="2000" dirty="0" smtClean="0">
                <a:solidFill>
                  <a:srgbClr val="002060"/>
                </a:solidFill>
              </a:rPr>
              <a:t>совета</a:t>
            </a:r>
          </a:p>
          <a:p>
            <a:pPr marL="0" indent="0">
              <a:buNone/>
            </a:pPr>
            <a:r>
              <a:rPr lang="ru-RU" sz="2000" dirty="0" smtClean="0">
                <a:solidFill>
                  <a:srgbClr val="002060"/>
                </a:solidFill>
              </a:rPr>
              <a:t>2.1</a:t>
            </a:r>
            <a:r>
              <a:rPr lang="ru-RU" sz="2000" dirty="0">
                <a:solidFill>
                  <a:srgbClr val="002060"/>
                </a:solidFill>
              </a:rPr>
              <a:t> </a:t>
            </a:r>
            <a:r>
              <a:rPr lang="ru-RU" sz="2000" dirty="0" smtClean="0">
                <a:solidFill>
                  <a:srgbClr val="002060"/>
                </a:solidFill>
              </a:rPr>
              <a:t>Координационный </a:t>
            </a:r>
            <a:r>
              <a:rPr lang="ru-RU" sz="2000" dirty="0">
                <a:solidFill>
                  <a:srgbClr val="002060"/>
                </a:solidFill>
              </a:rPr>
              <a:t>совет выполняет следующие задачи:</a:t>
            </a:r>
            <a:endParaRPr lang="ru-RU" sz="2000" dirty="0" smtClean="0">
              <a:solidFill>
                <a:srgbClr val="002060"/>
              </a:solidFill>
              <a:effectLst/>
            </a:endParaRPr>
          </a:p>
          <a:p>
            <a:pPr marL="0" indent="0">
              <a:buNone/>
            </a:pPr>
            <a:r>
              <a:rPr lang="ru-RU" sz="2000" dirty="0" smtClean="0">
                <a:solidFill>
                  <a:srgbClr val="002060"/>
                </a:solidFill>
              </a:rPr>
              <a:t>2.1.1. </a:t>
            </a:r>
            <a:r>
              <a:rPr lang="ru-RU" sz="2000" dirty="0">
                <a:solidFill>
                  <a:srgbClr val="002060"/>
                </a:solidFill>
              </a:rPr>
              <a:t>и</a:t>
            </a:r>
            <a:r>
              <a:rPr lang="ru-RU" sz="2000" dirty="0" smtClean="0">
                <a:solidFill>
                  <a:srgbClr val="002060"/>
                </a:solidFill>
              </a:rPr>
              <a:t>нициирование </a:t>
            </a:r>
            <a:r>
              <a:rPr lang="ru-RU" sz="2000" dirty="0">
                <a:solidFill>
                  <a:srgbClr val="002060"/>
                </a:solidFill>
              </a:rPr>
              <a:t>и проведение мероприятий, направленных на анализ образовательной политики, связанной с содержанием образования и качеством предоставления образовательных услуг; </a:t>
            </a:r>
            <a:endParaRPr lang="ru-RU" sz="2000" dirty="0" smtClean="0">
              <a:solidFill>
                <a:srgbClr val="002060"/>
              </a:solidFill>
              <a:effectLst/>
            </a:endParaRPr>
          </a:p>
          <a:p>
            <a:pPr marL="0" indent="0">
              <a:buNone/>
            </a:pPr>
            <a:r>
              <a:rPr lang="ru-RU" sz="2000" dirty="0" smtClean="0">
                <a:solidFill>
                  <a:srgbClr val="002060"/>
                </a:solidFill>
              </a:rPr>
              <a:t>2.1.2. </a:t>
            </a:r>
            <a:r>
              <a:rPr lang="ru-RU" sz="2000" dirty="0">
                <a:solidFill>
                  <a:srgbClr val="002060"/>
                </a:solidFill>
              </a:rPr>
              <a:t>с</a:t>
            </a:r>
            <a:r>
              <a:rPr lang="ru-RU" sz="2000" dirty="0" smtClean="0">
                <a:solidFill>
                  <a:srgbClr val="002060"/>
                </a:solidFill>
              </a:rPr>
              <a:t>оздание </a:t>
            </a:r>
            <a:r>
              <a:rPr lang="ru-RU" sz="2000" dirty="0">
                <a:solidFill>
                  <a:srgbClr val="002060"/>
                </a:solidFill>
              </a:rPr>
              <a:t>методологических основ, организация процессов разработки и совершенствования Государственного образовательного стандарта среднего общего образования и предметных стандартов, Государственных образовательных стандартов профессионального образования (по профессиям, специальностям и направлениям подготовки), организация мониторинга их результативности;</a:t>
            </a:r>
            <a:endParaRPr lang="ru-RU" sz="2000" dirty="0" smtClean="0">
              <a:solidFill>
                <a:srgbClr val="002060"/>
              </a:solidFill>
              <a:effectLst/>
            </a:endParaRPr>
          </a:p>
          <a:p>
            <a:pPr marL="0" indent="0">
              <a:buNone/>
            </a:pPr>
            <a:r>
              <a:rPr lang="ru-RU" sz="2000" dirty="0" smtClean="0">
                <a:solidFill>
                  <a:srgbClr val="002060"/>
                </a:solidFill>
              </a:rPr>
              <a:t>2.1.3. </a:t>
            </a:r>
            <a:r>
              <a:rPr lang="ru-RU" sz="2000" dirty="0">
                <a:solidFill>
                  <a:srgbClr val="002060"/>
                </a:solidFill>
              </a:rPr>
              <a:t>о</a:t>
            </a:r>
            <a:r>
              <a:rPr lang="ru-RU" sz="2000" dirty="0" smtClean="0">
                <a:solidFill>
                  <a:srgbClr val="002060"/>
                </a:solidFill>
              </a:rPr>
              <a:t>казание </a:t>
            </a:r>
            <a:r>
              <a:rPr lang="ru-RU" sz="2000" dirty="0">
                <a:solidFill>
                  <a:srgbClr val="002060"/>
                </a:solidFill>
              </a:rPr>
              <a:t>содействия министерству в проведении мониторинга;</a:t>
            </a:r>
            <a:endParaRPr lang="ru-RU" sz="2000" dirty="0" smtClean="0">
              <a:solidFill>
                <a:srgbClr val="002060"/>
              </a:solidFill>
              <a:effectLst/>
            </a:endParaRPr>
          </a:p>
          <a:p>
            <a:pPr marL="0" indent="0">
              <a:buNone/>
            </a:pPr>
            <a:r>
              <a:rPr lang="ru-RU" sz="2000" dirty="0" smtClean="0">
                <a:solidFill>
                  <a:srgbClr val="002060"/>
                </a:solidFill>
              </a:rPr>
              <a:t>2.1.4. </a:t>
            </a:r>
            <a:r>
              <a:rPr lang="ru-RU" sz="2000" dirty="0">
                <a:solidFill>
                  <a:srgbClr val="002060"/>
                </a:solidFill>
              </a:rPr>
              <a:t>п</a:t>
            </a:r>
            <a:r>
              <a:rPr lang="ru-RU" sz="2000" dirty="0" smtClean="0">
                <a:solidFill>
                  <a:srgbClr val="002060"/>
                </a:solidFill>
              </a:rPr>
              <a:t>редставление </a:t>
            </a:r>
            <a:r>
              <a:rPr lang="ru-RU" sz="2000" dirty="0">
                <a:solidFill>
                  <a:srgbClr val="002060"/>
                </a:solidFill>
              </a:rPr>
              <a:t>рекомендаций по внедрению инноваций в образовательных организациях, через взаимодействие со структурами управления системы образования на всех уровнях - педагогами, учащимися, родителями, бизнес сообществом и другими заинтересованными группами; </a:t>
            </a:r>
            <a:endParaRPr lang="ru-RU" sz="2000" dirty="0" smtClean="0">
              <a:solidFill>
                <a:srgbClr val="002060"/>
              </a:solidFill>
              <a:effectLst/>
            </a:endParaRPr>
          </a:p>
          <a:p>
            <a:pPr marL="0" indent="0">
              <a:buNone/>
            </a:pPr>
            <a:r>
              <a:rPr lang="ru-RU" sz="2000" dirty="0">
                <a:solidFill>
                  <a:srgbClr val="002060"/>
                </a:solidFill>
              </a:rPr>
              <a:t>2.1.5.	</a:t>
            </a:r>
            <a:r>
              <a:rPr lang="ru-RU" sz="2000" dirty="0" smtClean="0">
                <a:solidFill>
                  <a:srgbClr val="002060"/>
                </a:solidFill>
              </a:rPr>
              <a:t>рассмотрение </a:t>
            </a:r>
            <a:r>
              <a:rPr lang="ru-RU" sz="2000" dirty="0">
                <a:solidFill>
                  <a:srgbClr val="002060"/>
                </a:solidFill>
              </a:rPr>
              <a:t>других аспектов развития системы образования по поручению Министра образования и науки </a:t>
            </a:r>
            <a:r>
              <a:rPr lang="ru-RU" sz="2000" dirty="0" err="1">
                <a:solidFill>
                  <a:srgbClr val="002060"/>
                </a:solidFill>
              </a:rPr>
              <a:t>Кыргызской</a:t>
            </a:r>
            <a:r>
              <a:rPr lang="ru-RU" sz="2000" dirty="0">
                <a:solidFill>
                  <a:srgbClr val="002060"/>
                </a:solidFill>
              </a:rPr>
              <a:t> Республики</a:t>
            </a:r>
            <a:r>
              <a:rPr lang="ru-RU" sz="2000" dirty="0" smtClean="0">
                <a:solidFill>
                  <a:srgbClr val="002060"/>
                </a:solidFill>
              </a:rPr>
              <a:t>.</a:t>
            </a:r>
            <a:endParaRPr lang="ru-RU" sz="2000" dirty="0" smtClean="0">
              <a:solidFill>
                <a:srgbClr val="002060"/>
              </a:solidFill>
              <a:effectLst/>
            </a:endParaRPr>
          </a:p>
        </p:txBody>
      </p:sp>
    </p:spTree>
    <p:extLst>
      <p:ext uri="{BB962C8B-B14F-4D97-AF65-F5344CB8AC3E}">
        <p14:creationId xmlns:p14="http://schemas.microsoft.com/office/powerpoint/2010/main" val="2386652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832648"/>
          </a:xfrm>
        </p:spPr>
        <p:txBody>
          <a:bodyPr>
            <a:normAutofit/>
          </a:bodyPr>
          <a:lstStyle/>
          <a:p>
            <a:pPr marL="0" indent="0">
              <a:buNone/>
            </a:pPr>
            <a:r>
              <a:rPr lang="ru-RU" sz="2000" dirty="0">
                <a:solidFill>
                  <a:srgbClr val="002060"/>
                </a:solidFill>
              </a:rPr>
              <a:t>2.2. Функции Координационного совета:</a:t>
            </a:r>
            <a:endParaRPr lang="ru-RU" sz="2000" dirty="0" smtClean="0">
              <a:solidFill>
                <a:srgbClr val="002060"/>
              </a:solidFill>
            </a:endParaRPr>
          </a:p>
          <a:p>
            <a:pPr marL="0" indent="0">
              <a:buNone/>
            </a:pPr>
            <a:r>
              <a:rPr lang="ru-RU" sz="2000" dirty="0" smtClean="0">
                <a:solidFill>
                  <a:srgbClr val="002060"/>
                </a:solidFill>
              </a:rPr>
              <a:t>2.2.1</a:t>
            </a:r>
            <a:r>
              <a:rPr lang="ru-RU" sz="2000" dirty="0">
                <a:solidFill>
                  <a:srgbClr val="002060"/>
                </a:solidFill>
              </a:rPr>
              <a:t>.	организация разработки, экспертизы, выработка рекомендаций и представление в Министерство проектов концептуальных документов и проектов нормативных правовых актов в области качества образования;</a:t>
            </a:r>
            <a:endParaRPr lang="ru-RU" sz="2000" dirty="0" smtClean="0">
              <a:solidFill>
                <a:srgbClr val="002060"/>
              </a:solidFill>
              <a:effectLst/>
            </a:endParaRPr>
          </a:p>
          <a:p>
            <a:pPr marL="0" indent="0">
              <a:buNone/>
            </a:pPr>
            <a:r>
              <a:rPr lang="ru-RU" sz="2000" dirty="0">
                <a:solidFill>
                  <a:srgbClr val="002060"/>
                </a:solidFill>
              </a:rPr>
              <a:t>2.2.2.	координация работы по подготовке и изданию учебников и учебно-методических пособий, комплексов и информационному обеспечению профессиональных образовательных программ;</a:t>
            </a:r>
            <a:endParaRPr lang="ru-RU" sz="2000" dirty="0" smtClean="0">
              <a:solidFill>
                <a:srgbClr val="002060"/>
              </a:solidFill>
              <a:effectLst/>
            </a:endParaRPr>
          </a:p>
          <a:p>
            <a:pPr marL="0" indent="0">
              <a:buNone/>
            </a:pPr>
            <a:r>
              <a:rPr lang="ru-RU" sz="2000" dirty="0">
                <a:solidFill>
                  <a:srgbClr val="002060"/>
                </a:solidFill>
              </a:rPr>
              <a:t>2.2.3.	рассмотрение и представление для утверждения в Министерство процедуры экспертизы стандартов, учебников и учебно-методических комплексов;</a:t>
            </a:r>
            <a:endParaRPr lang="ru-RU" sz="2000" dirty="0" smtClean="0">
              <a:solidFill>
                <a:srgbClr val="002060"/>
              </a:solidFill>
              <a:effectLst/>
            </a:endParaRPr>
          </a:p>
          <a:p>
            <a:pPr marL="0" indent="0">
              <a:buNone/>
            </a:pPr>
            <a:r>
              <a:rPr lang="ru-RU" sz="2000" dirty="0">
                <a:solidFill>
                  <a:srgbClr val="002060"/>
                </a:solidFill>
              </a:rPr>
              <a:t>2.2.4.	рассмотрение итогов экспертизы и апробации учебников, учебно-методических комплексов (в том числе – в электронном формате);</a:t>
            </a:r>
            <a:endParaRPr lang="ru-RU" sz="2000" dirty="0" smtClean="0">
              <a:solidFill>
                <a:srgbClr val="002060"/>
              </a:solidFill>
              <a:effectLst/>
            </a:endParaRPr>
          </a:p>
          <a:p>
            <a:pPr marL="0" indent="0">
              <a:buNone/>
            </a:pPr>
            <a:r>
              <a:rPr lang="ru-RU" sz="2000" dirty="0">
                <a:solidFill>
                  <a:srgbClr val="002060"/>
                </a:solidFill>
              </a:rPr>
              <a:t>2.2.5.	подготовка рекомендаций для утверждения перечня учебной и учебно-методической литературы, разрешенной к использованию образовательными организациями;</a:t>
            </a:r>
            <a:endParaRPr lang="ru-RU" sz="2000" dirty="0" smtClean="0">
              <a:solidFill>
                <a:srgbClr val="002060"/>
              </a:solidFill>
              <a:effectLst/>
            </a:endParaRPr>
          </a:p>
          <a:p>
            <a:pPr marL="0" indent="0">
              <a:buNone/>
            </a:pPr>
            <a:endParaRPr lang="ru-RU" dirty="0">
              <a:solidFill>
                <a:srgbClr val="002060"/>
              </a:solidFill>
            </a:endParaRPr>
          </a:p>
        </p:txBody>
      </p:sp>
    </p:spTree>
    <p:extLst>
      <p:ext uri="{BB962C8B-B14F-4D97-AF65-F5344CB8AC3E}">
        <p14:creationId xmlns:p14="http://schemas.microsoft.com/office/powerpoint/2010/main" val="216928116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TotalTime>
  <Words>2195</Words>
  <Application>Microsoft Office PowerPoint</Application>
  <PresentationFormat>Экран (4:3)</PresentationFormat>
  <Paragraphs>173</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Презентация PowerPoint</vt:lpstr>
      <vt:lpstr>ПОЯСНИТЕЛЬНАЯ ЗАПИСКА «О создании Координационного совета по стандартам и качеству образования при МОН КР»</vt:lpstr>
      <vt:lpstr>Презентация PowerPoint</vt:lpstr>
      <vt:lpstr>Презентация PowerPoint</vt:lpstr>
      <vt:lpstr>Презентация PowerPoint</vt:lpstr>
      <vt:lpstr>ПОЛОЖЕНИЕ «О Координационном совете по стандартам и качеству образования при МОН КР»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Регламент работы Координационного совета по стандартам и качеству образования при Министерстве образования и науки  Кыргызской Республики        Приложение 2 </vt:lpstr>
      <vt:lpstr>Презентация PowerPoint</vt:lpstr>
      <vt:lpstr>Презентация PowerPoint</vt:lpstr>
      <vt:lpstr>Презентация PowerPoint</vt:lpstr>
      <vt:lpstr>Презентация PowerPoint</vt:lpstr>
      <vt:lpstr>СХЕМА ВЗАИМОДЕЙСТВИЯ КООРДИНАЦИОННОГО СОВЕТА ПО СТАНДАРТУ И КАЧЕСТВУ МОН КР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20</cp:revision>
  <dcterms:created xsi:type="dcterms:W3CDTF">2017-09-11T16:17:44Z</dcterms:created>
  <dcterms:modified xsi:type="dcterms:W3CDTF">2017-09-12T07:03:36Z</dcterms:modified>
</cp:coreProperties>
</file>