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9" r:id="rId2"/>
  </p:sldMasterIdLst>
  <p:sldIdLst>
    <p:sldId id="335" r:id="rId3"/>
    <p:sldId id="336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346" r:id="rId12"/>
    <p:sldId id="280" r:id="rId13"/>
    <p:sldId id="281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285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34" r:id="rId43"/>
  </p:sldIdLst>
  <p:sldSz cx="9144000" cy="6858000" type="screen4x3"/>
  <p:notesSz cx="9144000" cy="6858000"/>
  <p:defaultTextStyle>
    <a:defPPr>
      <a:defRPr lang="ru-RU"/>
    </a:defPPr>
    <a:lvl1pPr marL="0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0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9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8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8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7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6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5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3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13" autoAdjust="0"/>
    <p:restoredTop sz="94660"/>
  </p:normalViewPr>
  <p:slideViewPr>
    <p:cSldViewPr>
      <p:cViewPr>
        <p:scale>
          <a:sx n="70" d="100"/>
          <a:sy n="70" d="100"/>
        </p:scale>
        <p:origin x="-1542" y="-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BA1960-E520-44E4-AF9B-974DCB34AB1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F82276-54DC-4EE7-A9F9-B172012237D2}" type="pres">
      <dgm:prSet presAssocID="{77BA1960-E520-44E4-AF9B-974DCB34AB1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70F76EA-C114-4B34-9951-E0FFA1D019F1}" type="presOf" srcId="{77BA1960-E520-44E4-AF9B-974DCB34AB15}" destId="{1DF82276-54DC-4EE7-A9F9-B172012237D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8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58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80995" y="3760"/>
            <a:ext cx="2382011" cy="572139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9464" y="2582672"/>
            <a:ext cx="8085073" cy="523220"/>
          </a:xfrm>
        </p:spPr>
        <p:txBody>
          <a:bodyPr lIns="0" tIns="0" rIns="0" bIns="0"/>
          <a:lstStyle>
            <a:lvl1pPr>
              <a:defRPr sz="3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80995" y="3760"/>
            <a:ext cx="2382011" cy="572139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1"/>
            <a:ext cx="3977640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1"/>
            <a:ext cx="3977640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80995" y="3760"/>
            <a:ext cx="2382011" cy="572139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60" indent="0" algn="ctr">
              <a:buNone/>
              <a:defRPr sz="2000"/>
            </a:lvl2pPr>
            <a:lvl3pPr marL="914319" indent="0" algn="ctr">
              <a:buNone/>
              <a:defRPr sz="1800"/>
            </a:lvl3pPr>
            <a:lvl4pPr marL="1371478" indent="0" algn="ctr">
              <a:buNone/>
              <a:defRPr sz="1600"/>
            </a:lvl4pPr>
            <a:lvl5pPr marL="1828638" indent="0" algn="ctr">
              <a:buNone/>
              <a:defRPr sz="1600"/>
            </a:lvl5pPr>
            <a:lvl6pPr marL="2285797" indent="0" algn="ctr">
              <a:buNone/>
              <a:defRPr sz="1600"/>
            </a:lvl6pPr>
            <a:lvl7pPr marL="2742957" indent="0" algn="ctr">
              <a:buNone/>
              <a:defRPr sz="1600"/>
            </a:lvl7pPr>
            <a:lvl8pPr marL="3200116" indent="0" algn="ctr">
              <a:buNone/>
              <a:defRPr sz="1600"/>
            </a:lvl8pPr>
            <a:lvl9pPr marL="3657275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B9D60-13C4-433E-ABE9-F4CBAF91263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7EA0E-E8E0-4C43-896B-1A2590D4980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336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79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875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6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1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80995" y="3760"/>
            <a:ext cx="238201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9464" y="2582672"/>
            <a:ext cx="8085073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85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60">
        <a:defRPr>
          <a:latin typeface="+mn-lt"/>
          <a:ea typeface="+mn-ea"/>
          <a:cs typeface="+mn-cs"/>
        </a:defRPr>
      </a:lvl2pPr>
      <a:lvl3pPr marL="914319">
        <a:defRPr>
          <a:latin typeface="+mn-lt"/>
          <a:ea typeface="+mn-ea"/>
          <a:cs typeface="+mn-cs"/>
        </a:defRPr>
      </a:lvl3pPr>
      <a:lvl4pPr marL="1371478">
        <a:defRPr>
          <a:latin typeface="+mn-lt"/>
          <a:ea typeface="+mn-ea"/>
          <a:cs typeface="+mn-cs"/>
        </a:defRPr>
      </a:lvl4pPr>
      <a:lvl5pPr marL="1828638">
        <a:defRPr>
          <a:latin typeface="+mn-lt"/>
          <a:ea typeface="+mn-ea"/>
          <a:cs typeface="+mn-cs"/>
        </a:defRPr>
      </a:lvl5pPr>
      <a:lvl6pPr marL="2285797">
        <a:defRPr>
          <a:latin typeface="+mn-lt"/>
          <a:ea typeface="+mn-ea"/>
          <a:cs typeface="+mn-cs"/>
        </a:defRPr>
      </a:lvl6pPr>
      <a:lvl7pPr marL="2742957">
        <a:defRPr>
          <a:latin typeface="+mn-lt"/>
          <a:ea typeface="+mn-ea"/>
          <a:cs typeface="+mn-cs"/>
        </a:defRPr>
      </a:lvl7pPr>
      <a:lvl8pPr marL="3200116">
        <a:defRPr>
          <a:latin typeface="+mn-lt"/>
          <a:ea typeface="+mn-ea"/>
          <a:cs typeface="+mn-cs"/>
        </a:defRPr>
      </a:lvl8pPr>
      <a:lvl9pPr marL="36572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60">
        <a:defRPr>
          <a:latin typeface="+mn-lt"/>
          <a:ea typeface="+mn-ea"/>
          <a:cs typeface="+mn-cs"/>
        </a:defRPr>
      </a:lvl2pPr>
      <a:lvl3pPr marL="914319">
        <a:defRPr>
          <a:latin typeface="+mn-lt"/>
          <a:ea typeface="+mn-ea"/>
          <a:cs typeface="+mn-cs"/>
        </a:defRPr>
      </a:lvl3pPr>
      <a:lvl4pPr marL="1371478">
        <a:defRPr>
          <a:latin typeface="+mn-lt"/>
          <a:ea typeface="+mn-ea"/>
          <a:cs typeface="+mn-cs"/>
        </a:defRPr>
      </a:lvl4pPr>
      <a:lvl5pPr marL="1828638">
        <a:defRPr>
          <a:latin typeface="+mn-lt"/>
          <a:ea typeface="+mn-ea"/>
          <a:cs typeface="+mn-cs"/>
        </a:defRPr>
      </a:lvl5pPr>
      <a:lvl6pPr marL="2285797">
        <a:defRPr>
          <a:latin typeface="+mn-lt"/>
          <a:ea typeface="+mn-ea"/>
          <a:cs typeface="+mn-cs"/>
        </a:defRPr>
      </a:lvl6pPr>
      <a:lvl7pPr marL="2742957">
        <a:defRPr>
          <a:latin typeface="+mn-lt"/>
          <a:ea typeface="+mn-ea"/>
          <a:cs typeface="+mn-cs"/>
        </a:defRPr>
      </a:lvl7pPr>
      <a:lvl8pPr marL="3200116">
        <a:defRPr>
          <a:latin typeface="+mn-lt"/>
          <a:ea typeface="+mn-ea"/>
          <a:cs typeface="+mn-cs"/>
        </a:defRPr>
      </a:lvl8pPr>
      <a:lvl9pPr marL="365727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2370" cy="685512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01472"/>
            <a:endParaRPr sz="16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39"/>
            <a:ext cx="292608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01472"/>
            <a:endParaRPr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39"/>
            <a:ext cx="210312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01472"/>
            <a:fld id="{1D8BD707-D9CF-40AE-B4C6-C98DA3205C09}" type="datetimeFigureOut">
              <a:rPr lang="en-US" sz="1600">
                <a:solidFill>
                  <a:prstClr val="black">
                    <a:tint val="75000"/>
                  </a:prstClr>
                </a:solidFill>
              </a:rPr>
              <a:pPr defTabSz="801472"/>
              <a:t>9/21/2017</a:t>
            </a:fld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39"/>
            <a:ext cx="210312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01472"/>
            <a:fld id="{B6F15528-21DE-4FAA-801E-634DDDAF4B2B}" type="slidenum">
              <a:rPr sz="1600">
                <a:solidFill>
                  <a:prstClr val="black">
                    <a:tint val="75000"/>
                  </a:prstClr>
                </a:solidFill>
              </a:rPr>
              <a:pPr defTabSz="801472"/>
              <a:t>‹#›</a:t>
            </a:fld>
            <a:endParaRPr sz="16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670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0736">
        <a:defRPr>
          <a:latin typeface="+mn-lt"/>
          <a:ea typeface="+mn-ea"/>
          <a:cs typeface="+mn-cs"/>
        </a:defRPr>
      </a:lvl2pPr>
      <a:lvl3pPr marL="801472">
        <a:defRPr>
          <a:latin typeface="+mn-lt"/>
          <a:ea typeface="+mn-ea"/>
          <a:cs typeface="+mn-cs"/>
        </a:defRPr>
      </a:lvl3pPr>
      <a:lvl4pPr marL="1202207">
        <a:defRPr>
          <a:latin typeface="+mn-lt"/>
          <a:ea typeface="+mn-ea"/>
          <a:cs typeface="+mn-cs"/>
        </a:defRPr>
      </a:lvl4pPr>
      <a:lvl5pPr marL="1602943">
        <a:defRPr>
          <a:latin typeface="+mn-lt"/>
          <a:ea typeface="+mn-ea"/>
          <a:cs typeface="+mn-cs"/>
        </a:defRPr>
      </a:lvl5pPr>
      <a:lvl6pPr marL="2003679">
        <a:defRPr>
          <a:latin typeface="+mn-lt"/>
          <a:ea typeface="+mn-ea"/>
          <a:cs typeface="+mn-cs"/>
        </a:defRPr>
      </a:lvl6pPr>
      <a:lvl7pPr marL="2404415">
        <a:defRPr>
          <a:latin typeface="+mn-lt"/>
          <a:ea typeface="+mn-ea"/>
          <a:cs typeface="+mn-cs"/>
        </a:defRPr>
      </a:lvl7pPr>
      <a:lvl8pPr marL="2805151">
        <a:defRPr>
          <a:latin typeface="+mn-lt"/>
          <a:ea typeface="+mn-ea"/>
          <a:cs typeface="+mn-cs"/>
        </a:defRPr>
      </a:lvl8pPr>
      <a:lvl9pPr marL="320588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0736">
        <a:defRPr>
          <a:latin typeface="+mn-lt"/>
          <a:ea typeface="+mn-ea"/>
          <a:cs typeface="+mn-cs"/>
        </a:defRPr>
      </a:lvl2pPr>
      <a:lvl3pPr marL="801472">
        <a:defRPr>
          <a:latin typeface="+mn-lt"/>
          <a:ea typeface="+mn-ea"/>
          <a:cs typeface="+mn-cs"/>
        </a:defRPr>
      </a:lvl3pPr>
      <a:lvl4pPr marL="1202207">
        <a:defRPr>
          <a:latin typeface="+mn-lt"/>
          <a:ea typeface="+mn-ea"/>
          <a:cs typeface="+mn-cs"/>
        </a:defRPr>
      </a:lvl4pPr>
      <a:lvl5pPr marL="1602943">
        <a:defRPr>
          <a:latin typeface="+mn-lt"/>
          <a:ea typeface="+mn-ea"/>
          <a:cs typeface="+mn-cs"/>
        </a:defRPr>
      </a:lvl5pPr>
      <a:lvl6pPr marL="2003679">
        <a:defRPr>
          <a:latin typeface="+mn-lt"/>
          <a:ea typeface="+mn-ea"/>
          <a:cs typeface="+mn-cs"/>
        </a:defRPr>
      </a:lvl6pPr>
      <a:lvl7pPr marL="2404415">
        <a:defRPr>
          <a:latin typeface="+mn-lt"/>
          <a:ea typeface="+mn-ea"/>
          <a:cs typeface="+mn-cs"/>
        </a:defRPr>
      </a:lvl7pPr>
      <a:lvl8pPr marL="2805151">
        <a:defRPr>
          <a:latin typeface="+mn-lt"/>
          <a:ea typeface="+mn-ea"/>
          <a:cs typeface="+mn-cs"/>
        </a:defRPr>
      </a:lvl8pPr>
      <a:lvl9pPr marL="320588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edu-rb.ru/?page=video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1401FEFC-D863-4F12-B13C-B1B70436CCD1}"/>
              </a:ext>
            </a:extLst>
          </p:cNvPr>
          <p:cNvSpPr/>
          <p:nvPr/>
        </p:nvSpPr>
        <p:spPr>
          <a:xfrm>
            <a:off x="1" y="1633973"/>
            <a:ext cx="9143999" cy="374608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pPr algn="ctr" defTabSz="457160"/>
            <a:r>
              <a:rPr lang="ru-RU" b="1" dirty="0">
                <a:solidFill>
                  <a:srgbClr val="FFFF00"/>
                </a:solidFill>
                <a:latin typeface="PT Sans Narrow" panose="020B0506020203020204" pitchFamily="34" charset="-52"/>
              </a:rPr>
              <a:t>СТИМУЛИРОВАНИЕ И МОНИТОРИНГ РЕФОРМ  В СФЕРЕ ОБРАЗОВАНИЯ В КЫРГЫЗСКОЙ РЕСПУБЛИКИ</a:t>
            </a: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9" name="Схема 8">
            <a:hlinkClick r:id="" action="ppaction://noaction" highlightClick="1"/>
          </p:cNvPr>
          <p:cNvGraphicFramePr/>
          <p:nvPr>
            <p:extLst>
              <p:ext uri="{D42A27DB-BD31-4B8C-83A1-F6EECF244321}">
                <p14:modId xmlns:p14="http://schemas.microsoft.com/office/powerpoint/2010/main" val="910515517"/>
              </p:ext>
            </p:extLst>
          </p:nvPr>
        </p:nvGraphicFramePr>
        <p:xfrm>
          <a:off x="10820400" y="3962400"/>
          <a:ext cx="5838497" cy="3124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143000" y="2286000"/>
            <a:ext cx="7391400" cy="132343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КОРРУПЦИОННЫЕ </a:t>
            </a:r>
            <a:r>
              <a:rPr lang="ru-RU" sz="4000" b="1" dirty="0">
                <a:solidFill>
                  <a:srgbClr val="FFFF00"/>
                </a:solidFill>
              </a:rPr>
              <a:t>РИСКИ В ОБРАЗОВАНИИ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4114800"/>
            <a:ext cx="7696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solidFill>
                  <a:srgbClr val="FFFF00"/>
                </a:solidFill>
              </a:rPr>
              <a:t/>
            </a:r>
            <a:br>
              <a:rPr lang="ru-RU" sz="36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Отчет Общественного Совета МОН КР  </a:t>
            </a:r>
            <a:br>
              <a:rPr lang="ru-RU" sz="2400" b="1" dirty="0">
                <a:solidFill>
                  <a:srgbClr val="FFFF00"/>
                </a:solidFill>
              </a:rPr>
            </a:br>
            <a:r>
              <a:rPr lang="ru-RU" sz="2400" b="1" dirty="0">
                <a:solidFill>
                  <a:srgbClr val="FFFF00"/>
                </a:solidFill>
              </a:rPr>
              <a:t> План пошаговых мероприятий по Демонтажу системной коррупции в МОН КР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12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0" y="0"/>
            <a:ext cx="4343400" cy="6858000"/>
          </a:xfrm>
          <a:solidFill>
            <a:srgbClr val="002060"/>
          </a:solidFill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4800" dirty="0" smtClean="0"/>
              <a:t>Нуждающиеся в улучшении: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43400" y="7883"/>
            <a:ext cx="4786937" cy="6850117"/>
          </a:xfrm>
          <a:solidFill>
            <a:srgbClr val="D7361B"/>
          </a:solidFill>
        </p:spPr>
        <p:txBody>
          <a:bodyPr/>
          <a:lstStyle/>
          <a:p>
            <a:r>
              <a:rPr lang="ru-RU" sz="3000" dirty="0"/>
              <a:t>❏ Доступ к информации при</a:t>
            </a:r>
            <a:br>
              <a:rPr lang="ru-RU" sz="3000" dirty="0"/>
            </a:br>
            <a:r>
              <a:rPr lang="ru-RU" sz="3000" dirty="0"/>
              <a:t>совместной работе в</a:t>
            </a:r>
            <a:br>
              <a:rPr lang="ru-RU" sz="3000" dirty="0"/>
            </a:br>
            <a:r>
              <a:rPr lang="ru-RU" sz="3000" dirty="0"/>
              <a:t>комиссиях и по тендерам</a:t>
            </a:r>
            <a:br>
              <a:rPr lang="ru-RU" sz="3000" dirty="0"/>
            </a:br>
            <a:r>
              <a:rPr lang="ru-RU" sz="3000" dirty="0"/>
              <a:t>❏ Оперативность</a:t>
            </a:r>
            <a:br>
              <a:rPr lang="ru-RU" sz="3000" dirty="0"/>
            </a:br>
            <a:r>
              <a:rPr lang="ru-RU" sz="3000" dirty="0"/>
              <a:t>взаимодействия</a:t>
            </a:r>
            <a:br>
              <a:rPr lang="ru-RU" sz="3000" dirty="0"/>
            </a:br>
            <a:r>
              <a:rPr lang="ru-RU" sz="3000" dirty="0"/>
              <a:t>❏ Делопроизводство ОС и</a:t>
            </a:r>
            <a:br>
              <a:rPr lang="ru-RU" sz="3000" dirty="0"/>
            </a:br>
            <a:r>
              <a:rPr lang="ru-RU" sz="3000" dirty="0"/>
              <a:t>оформление его</a:t>
            </a:r>
            <a:br>
              <a:rPr lang="ru-RU" sz="3000" dirty="0"/>
            </a:br>
            <a:r>
              <a:rPr lang="ru-RU" sz="3000" dirty="0"/>
              <a:t>рекомендаций</a:t>
            </a:r>
            <a:br>
              <a:rPr lang="ru-RU" sz="3000" dirty="0"/>
            </a:br>
            <a:r>
              <a:rPr lang="ru-RU" sz="3000" dirty="0"/>
              <a:t>❏ Учет предложений и</a:t>
            </a:r>
            <a:br>
              <a:rPr lang="ru-RU" sz="3000" dirty="0"/>
            </a:br>
            <a:r>
              <a:rPr lang="ru-RU" sz="3000" dirty="0"/>
              <a:t>рекомендаций ОС при</a:t>
            </a:r>
            <a:br>
              <a:rPr lang="ru-RU" sz="3000" dirty="0"/>
            </a:br>
            <a:r>
              <a:rPr lang="ru-RU" sz="3000" dirty="0"/>
              <a:t>принятии решений МОН</a:t>
            </a:r>
          </a:p>
        </p:txBody>
      </p:sp>
    </p:spTree>
    <p:extLst>
      <p:ext uri="{BB962C8B-B14F-4D97-AF65-F5344CB8AC3E}">
        <p14:creationId xmlns:p14="http://schemas.microsoft.com/office/powerpoint/2010/main" val="2562102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335" y="871388"/>
            <a:ext cx="8880475" cy="3321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79">
              <a:tabLst>
                <a:tab pos="1053372" algn="l"/>
                <a:tab pos="1550532" algn="l"/>
                <a:tab pos="1878163" algn="l"/>
                <a:tab pos="2259130" algn="l"/>
                <a:tab pos="2583585" algn="l"/>
                <a:tab pos="2645810" algn="l"/>
                <a:tab pos="4322696" algn="l"/>
                <a:tab pos="4735410" algn="l"/>
                <a:tab pos="5235745" algn="l"/>
                <a:tab pos="5794495" algn="l"/>
                <a:tab pos="6219908" algn="l"/>
                <a:tab pos="6256734" algn="l"/>
                <a:tab pos="6649764" algn="l"/>
                <a:tab pos="6745641" algn="l"/>
                <a:tab pos="7032635" algn="l"/>
                <a:tab pos="7523447" algn="l"/>
              </a:tabLst>
            </a:pPr>
            <a:r>
              <a:rPr sz="3000" b="1" dirty="0">
                <a:latin typeface="Calibri"/>
                <a:cs typeface="Calibri"/>
              </a:rPr>
              <a:t>1.</a:t>
            </a:r>
            <a:r>
              <a:rPr sz="3000" b="1" spc="-5" dirty="0">
                <a:latin typeface="Calibri"/>
                <a:cs typeface="Calibri"/>
              </a:rPr>
              <a:t>О</a:t>
            </a:r>
            <a:r>
              <a:rPr sz="3000" b="1" dirty="0">
                <a:latin typeface="Calibri"/>
                <a:cs typeface="Calibri"/>
              </a:rPr>
              <a:t>С	и	</a:t>
            </a:r>
            <a:r>
              <a:rPr sz="3000" b="1" spc="-5" dirty="0">
                <a:latin typeface="Calibri"/>
                <a:cs typeface="Calibri"/>
              </a:rPr>
              <a:t>Г</a:t>
            </a:r>
            <a:r>
              <a:rPr sz="3000" b="1" dirty="0">
                <a:latin typeface="Calibri"/>
                <a:cs typeface="Calibri"/>
              </a:rPr>
              <a:t>О	по</a:t>
            </a:r>
            <a:r>
              <a:rPr sz="3000" b="1" spc="-10" dirty="0">
                <a:latin typeface="Calibri"/>
                <a:cs typeface="Calibri"/>
              </a:rPr>
              <a:t>д</a:t>
            </a:r>
            <a:r>
              <a:rPr sz="3000" b="1" dirty="0">
                <a:latin typeface="Calibri"/>
                <a:cs typeface="Calibri"/>
              </a:rPr>
              <a:t>п</a:t>
            </a:r>
            <a:r>
              <a:rPr sz="3000" b="1" spc="-15" dirty="0">
                <a:latin typeface="Calibri"/>
                <a:cs typeface="Calibri"/>
              </a:rPr>
              <a:t>и</a:t>
            </a:r>
            <a:r>
              <a:rPr sz="3000" b="1" dirty="0">
                <a:latin typeface="Calibri"/>
                <a:cs typeface="Calibri"/>
              </a:rPr>
              <a:t>сыва</a:t>
            </a:r>
            <a:r>
              <a:rPr sz="3000" b="1" spc="-10" dirty="0">
                <a:latin typeface="Calibri"/>
                <a:cs typeface="Calibri"/>
              </a:rPr>
              <a:t>т</a:t>
            </a:r>
            <a:r>
              <a:rPr sz="3000" b="1" dirty="0">
                <a:latin typeface="Calibri"/>
                <a:cs typeface="Calibri"/>
              </a:rPr>
              <a:t>ь	регл</a:t>
            </a:r>
            <a:r>
              <a:rPr sz="3000" b="1" spc="-15" dirty="0">
                <a:latin typeface="Calibri"/>
                <a:cs typeface="Calibri"/>
              </a:rPr>
              <a:t>а</a:t>
            </a:r>
            <a:r>
              <a:rPr sz="3000" b="1" dirty="0">
                <a:latin typeface="Calibri"/>
                <a:cs typeface="Calibri"/>
              </a:rPr>
              <a:t>менты	о	взаи</a:t>
            </a:r>
            <a:r>
              <a:rPr sz="3000" b="1" spc="-15" dirty="0">
                <a:latin typeface="Calibri"/>
                <a:cs typeface="Calibri"/>
              </a:rPr>
              <a:t>м</a:t>
            </a:r>
            <a:r>
              <a:rPr sz="3000" b="1" spc="-10" dirty="0">
                <a:latin typeface="Calibri"/>
                <a:cs typeface="Calibri"/>
              </a:rPr>
              <a:t>о</a:t>
            </a:r>
            <a:r>
              <a:rPr sz="3000" b="1" dirty="0">
                <a:latin typeface="Calibri"/>
                <a:cs typeface="Calibri"/>
              </a:rPr>
              <a:t>-  </a:t>
            </a:r>
            <a:r>
              <a:rPr sz="3000" b="1" spc="-5" dirty="0">
                <a:latin typeface="Calibri"/>
                <a:cs typeface="Calibri"/>
              </a:rPr>
              <a:t>дей</a:t>
            </a:r>
            <a:r>
              <a:rPr sz="3000" b="1" dirty="0">
                <a:latin typeface="Calibri"/>
                <a:cs typeface="Calibri"/>
              </a:rPr>
              <a:t>стви</a:t>
            </a:r>
            <a:r>
              <a:rPr sz="3000" b="1" spc="20" dirty="0">
                <a:latin typeface="Calibri"/>
                <a:cs typeface="Calibri"/>
              </a:rPr>
              <a:t>и</a:t>
            </a:r>
            <a:r>
              <a:rPr sz="3000" b="1" dirty="0">
                <a:latin typeface="Calibri"/>
                <a:cs typeface="Calibri"/>
              </a:rPr>
              <a:t>,	где		отрази</a:t>
            </a:r>
            <a:r>
              <a:rPr sz="3000" b="1" spc="-15" dirty="0">
                <a:latin typeface="Calibri"/>
                <a:cs typeface="Calibri"/>
              </a:rPr>
              <a:t>т</a:t>
            </a:r>
            <a:r>
              <a:rPr sz="3000" b="1" dirty="0">
                <a:latin typeface="Calibri"/>
                <a:cs typeface="Calibri"/>
              </a:rPr>
              <a:t>ь	</a:t>
            </a:r>
            <a:r>
              <a:rPr sz="3000" b="1" spc="-5" dirty="0">
                <a:latin typeface="Calibri"/>
                <a:cs typeface="Calibri"/>
              </a:rPr>
              <a:t>механ</a:t>
            </a:r>
            <a:r>
              <a:rPr sz="3000" b="1" spc="-15" dirty="0">
                <a:latin typeface="Calibri"/>
                <a:cs typeface="Calibri"/>
              </a:rPr>
              <a:t>и</a:t>
            </a:r>
            <a:r>
              <a:rPr sz="3000" b="1" spc="-5" dirty="0">
                <a:latin typeface="Calibri"/>
                <a:cs typeface="Calibri"/>
              </a:rPr>
              <a:t>зм</a:t>
            </a:r>
            <a:r>
              <a:rPr sz="3000" b="1" dirty="0">
                <a:latin typeface="Calibri"/>
                <a:cs typeface="Calibri"/>
              </a:rPr>
              <a:t>	и	регу</a:t>
            </a:r>
            <a:r>
              <a:rPr sz="3000" b="1" spc="-10" dirty="0">
                <a:latin typeface="Calibri"/>
                <a:cs typeface="Calibri"/>
              </a:rPr>
              <a:t>л</a:t>
            </a:r>
            <a:r>
              <a:rPr sz="3000" b="1" dirty="0">
                <a:latin typeface="Calibri"/>
                <a:cs typeface="Calibri"/>
              </a:rPr>
              <a:t>я</a:t>
            </a:r>
            <a:r>
              <a:rPr sz="3000" b="1" spc="10" dirty="0">
                <a:latin typeface="Calibri"/>
                <a:cs typeface="Calibri"/>
              </a:rPr>
              <a:t>р</a:t>
            </a:r>
            <a:r>
              <a:rPr sz="3000" b="1" dirty="0">
                <a:latin typeface="Calibri"/>
                <a:cs typeface="Calibri"/>
              </a:rPr>
              <a:t>н</a:t>
            </a:r>
            <a:r>
              <a:rPr sz="3000" b="1" spc="-10" dirty="0">
                <a:latin typeface="Calibri"/>
                <a:cs typeface="Calibri"/>
              </a:rPr>
              <a:t>о</a:t>
            </a:r>
            <a:r>
              <a:rPr sz="3000" b="1" spc="-5" dirty="0">
                <a:latin typeface="Calibri"/>
                <a:cs typeface="Calibri"/>
              </a:rPr>
              <a:t>с</a:t>
            </a:r>
            <a:r>
              <a:rPr sz="3000" b="1" dirty="0">
                <a:latin typeface="Calibri"/>
                <a:cs typeface="Calibri"/>
              </a:rPr>
              <a:t>ть  </a:t>
            </a:r>
            <a:r>
              <a:rPr sz="3000" b="1" spc="-5" dirty="0">
                <a:latin typeface="Calibri"/>
                <a:cs typeface="Calibri"/>
              </a:rPr>
              <a:t>информирования </a:t>
            </a:r>
            <a:r>
              <a:rPr sz="3000" b="1" dirty="0">
                <a:latin typeface="Calibri"/>
                <a:cs typeface="Calibri"/>
              </a:rPr>
              <a:t>и </a:t>
            </a:r>
            <a:r>
              <a:rPr sz="3000" b="1" spc="-5" dirty="0">
                <a:latin typeface="Calibri"/>
                <a:cs typeface="Calibri"/>
              </a:rPr>
              <a:t>взаимодействия ОС </a:t>
            </a:r>
            <a:r>
              <a:rPr sz="3000" b="1" dirty="0">
                <a:latin typeface="Calibri"/>
                <a:cs typeface="Calibri"/>
              </a:rPr>
              <a:t>и </a:t>
            </a:r>
            <a:r>
              <a:rPr sz="3000" b="1" spc="-5" dirty="0">
                <a:latin typeface="Calibri"/>
                <a:cs typeface="Calibri"/>
              </a:rPr>
              <a:t>ГО;  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2.Внести в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ежегодные </a:t>
            </a:r>
            <a:r>
              <a:rPr sz="3000" b="1" spc="75" dirty="0">
                <a:solidFill>
                  <a:srgbClr val="F33900"/>
                </a:solidFill>
                <a:latin typeface="Calibri"/>
                <a:cs typeface="Calibri"/>
              </a:rPr>
              <a:t>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отчеты</a:t>
            </a:r>
            <a:r>
              <a:rPr sz="3000" b="1" spc="245" dirty="0">
                <a:solidFill>
                  <a:srgbClr val="F33900"/>
                </a:solidFill>
                <a:latin typeface="Calibri"/>
                <a:cs typeface="Calibri"/>
              </a:rPr>
              <a:t>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ГО	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индикаторы</a:t>
            </a:r>
            <a:r>
              <a:rPr sz="3000" b="1" spc="160" dirty="0">
                <a:solidFill>
                  <a:srgbClr val="F33900"/>
                </a:solidFill>
                <a:latin typeface="Calibri"/>
                <a:cs typeface="Calibri"/>
              </a:rPr>
              <a:t>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учета 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пре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дл</a:t>
            </a:r>
            <a:r>
              <a:rPr sz="3000" b="1" spc="-15" dirty="0">
                <a:solidFill>
                  <a:srgbClr val="F33900"/>
                </a:solidFill>
                <a:latin typeface="Calibri"/>
                <a:cs typeface="Calibri"/>
              </a:rPr>
              <a:t>о</a:t>
            </a:r>
            <a:r>
              <a:rPr sz="3000" b="1" spc="5" dirty="0">
                <a:solidFill>
                  <a:srgbClr val="F33900"/>
                </a:solidFill>
                <a:latin typeface="Calibri"/>
                <a:cs typeface="Calibri"/>
              </a:rPr>
              <a:t>ж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ений,	р</a:t>
            </a:r>
            <a:r>
              <a:rPr sz="3000" b="1" spc="5" dirty="0">
                <a:solidFill>
                  <a:srgbClr val="F33900"/>
                </a:solidFill>
                <a:latin typeface="Calibri"/>
                <a:cs typeface="Calibri"/>
              </a:rPr>
              <a:t>е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коменда</a:t>
            </a:r>
            <a:r>
              <a:rPr sz="3000" b="1" spc="5" dirty="0">
                <a:solidFill>
                  <a:srgbClr val="F33900"/>
                </a:solidFill>
                <a:latin typeface="Calibri"/>
                <a:cs typeface="Calibri"/>
              </a:rPr>
              <a:t>ц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ий	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ОСГО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		и		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р</a:t>
            </a:r>
            <a:r>
              <a:rPr sz="3000" b="1" spc="-10" dirty="0">
                <a:solidFill>
                  <a:srgbClr val="F33900"/>
                </a:solidFill>
                <a:latin typeface="Calibri"/>
                <a:cs typeface="Calibri"/>
              </a:rPr>
              <a:t>е-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зу</a:t>
            </a:r>
            <a:r>
              <a:rPr sz="3000" b="1" spc="-10" dirty="0">
                <a:solidFill>
                  <a:srgbClr val="F33900"/>
                </a:solidFill>
                <a:latin typeface="Calibri"/>
                <a:cs typeface="Calibri"/>
              </a:rPr>
              <a:t>л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ьтатов 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их мониторинга 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и оценки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работы госоргана;  </a:t>
            </a:r>
            <a:r>
              <a:rPr sz="3000" b="1" dirty="0">
                <a:latin typeface="Calibri"/>
                <a:cs typeface="Calibri"/>
              </a:rPr>
              <a:t>3.Ввести </a:t>
            </a:r>
            <a:r>
              <a:rPr sz="3000" b="1" spc="-5" dirty="0">
                <a:latin typeface="Calibri"/>
                <a:cs typeface="Calibri"/>
              </a:rPr>
              <a:t>члена ОС </a:t>
            </a:r>
            <a:r>
              <a:rPr sz="3000" b="1" dirty="0">
                <a:latin typeface="Calibri"/>
                <a:cs typeface="Calibri"/>
              </a:rPr>
              <a:t>в </a:t>
            </a:r>
            <a:r>
              <a:rPr sz="3000" b="1" spc="-5" dirty="0">
                <a:latin typeface="Calibri"/>
                <a:cs typeface="Calibri"/>
              </a:rPr>
              <a:t>Коллегию</a:t>
            </a:r>
            <a:r>
              <a:rPr sz="3000" b="1" spc="-3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МОН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550" y="95504"/>
            <a:ext cx="3027680" cy="5721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5" dirty="0">
                <a:solidFill>
                  <a:srgbClr val="F63C27"/>
                </a:solidFill>
                <a:latin typeface="Times New Roman"/>
                <a:cs typeface="Times New Roman"/>
              </a:rPr>
              <a:t>Рекомендации</a:t>
            </a:r>
            <a:endParaRPr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5111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0551" y="1178561"/>
            <a:ext cx="8335645" cy="3321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194927">
              <a:buAutoNum type="arabicPeriod" startAt="4"/>
              <a:tabLst>
                <a:tab pos="393665" algn="l"/>
                <a:tab pos="3447743" algn="l"/>
              </a:tabLst>
            </a:pPr>
            <a:r>
              <a:rPr sz="3000" b="1" spc="-5" dirty="0">
                <a:latin typeface="Calibri"/>
                <a:cs typeface="Calibri"/>
              </a:rPr>
              <a:t>Включить</a:t>
            </a:r>
            <a:r>
              <a:rPr sz="3000" b="1" spc="40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знание	Закона </a:t>
            </a:r>
            <a:r>
              <a:rPr sz="3000" b="1" dirty="0">
                <a:latin typeface="Calibri"/>
                <a:cs typeface="Calibri"/>
              </a:rPr>
              <a:t>об </a:t>
            </a:r>
            <a:r>
              <a:rPr sz="3000" b="1" spc="-5" dirty="0">
                <a:latin typeface="Calibri"/>
                <a:cs typeface="Calibri"/>
              </a:rPr>
              <a:t>ОСГО</a:t>
            </a:r>
            <a:r>
              <a:rPr sz="3000" b="1" spc="-4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в</a:t>
            </a:r>
            <a:r>
              <a:rPr sz="3000" b="1" spc="-3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перечень  </a:t>
            </a:r>
            <a:r>
              <a:rPr sz="3000" b="1" spc="-5" dirty="0">
                <a:latin typeface="Calibri"/>
                <a:cs typeface="Calibri"/>
              </a:rPr>
              <a:t>требований </a:t>
            </a:r>
            <a:r>
              <a:rPr sz="3000" b="1" dirty="0">
                <a:latin typeface="Calibri"/>
                <a:cs typeface="Calibri"/>
              </a:rPr>
              <a:t>предъявляемых к </a:t>
            </a:r>
            <a:r>
              <a:rPr sz="3000" b="1" spc="-5" dirty="0">
                <a:latin typeface="Calibri"/>
                <a:cs typeface="Calibri"/>
              </a:rPr>
              <a:t>госслужащим </a:t>
            </a:r>
            <a:r>
              <a:rPr sz="3000" b="1" dirty="0">
                <a:latin typeface="Calibri"/>
                <a:cs typeface="Calibri"/>
              </a:rPr>
              <a:t>при  </a:t>
            </a:r>
            <a:r>
              <a:rPr sz="3000" b="1" spc="-5" dirty="0">
                <a:latin typeface="Calibri"/>
                <a:cs typeface="Calibri"/>
              </a:rPr>
              <a:t>приеме </a:t>
            </a:r>
            <a:r>
              <a:rPr sz="3000" b="1" dirty="0">
                <a:latin typeface="Calibri"/>
                <a:cs typeface="Calibri"/>
              </a:rPr>
              <a:t>на</a:t>
            </a:r>
            <a:r>
              <a:rPr sz="3000" b="1" spc="-80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работу;</a:t>
            </a:r>
            <a:endParaRPr sz="3000">
              <a:latin typeface="Calibri"/>
              <a:cs typeface="Calibri"/>
            </a:endParaRPr>
          </a:p>
          <a:p>
            <a:pPr marL="12699" marR="481922">
              <a:buAutoNum type="arabicPeriod" startAt="4"/>
              <a:tabLst>
                <a:tab pos="393665" algn="l"/>
                <a:tab pos="2103568" algn="l"/>
              </a:tabLst>
            </a:pP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Интегрировать индикатор 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доверия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ОС 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к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ГО 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в  ежегодный	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Индекс 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доверия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населения </a:t>
            </a:r>
            <a:r>
              <a:rPr sz="3000" b="1" dirty="0">
                <a:solidFill>
                  <a:srgbClr val="F33900"/>
                </a:solidFill>
                <a:latin typeface="Calibri"/>
                <a:cs typeface="Calibri"/>
              </a:rPr>
              <a:t>к</a:t>
            </a:r>
            <a:r>
              <a:rPr sz="3000" b="1" spc="-20" dirty="0">
                <a:solidFill>
                  <a:srgbClr val="F33900"/>
                </a:solidFill>
                <a:latin typeface="Calibri"/>
                <a:cs typeface="Calibri"/>
              </a:rPr>
              <a:t> </a:t>
            </a:r>
            <a:r>
              <a:rPr sz="3000" b="1" spc="-5" dirty="0">
                <a:solidFill>
                  <a:srgbClr val="F33900"/>
                </a:solidFill>
                <a:latin typeface="Calibri"/>
                <a:cs typeface="Calibri"/>
              </a:rPr>
              <a:t>ГО;</a:t>
            </a:r>
            <a:endParaRPr sz="3000">
              <a:latin typeface="Calibri"/>
              <a:cs typeface="Calibri"/>
            </a:endParaRPr>
          </a:p>
          <a:p>
            <a:pPr marL="393665" indent="-380966">
              <a:buAutoNum type="arabicPeriod" startAt="4"/>
              <a:tabLst>
                <a:tab pos="393665" algn="l"/>
              </a:tabLst>
            </a:pPr>
            <a:r>
              <a:rPr sz="3000" b="1" dirty="0">
                <a:latin typeface="Calibri"/>
                <a:cs typeface="Calibri"/>
              </a:rPr>
              <a:t>ОС </a:t>
            </a:r>
            <a:r>
              <a:rPr sz="3000" b="1" spc="-5" dirty="0">
                <a:latin typeface="Calibri"/>
                <a:cs typeface="Calibri"/>
              </a:rPr>
              <a:t>активно привлекать </a:t>
            </a:r>
            <a:r>
              <a:rPr sz="3000" b="1" dirty="0">
                <a:latin typeface="Calibri"/>
                <a:cs typeface="Calibri"/>
              </a:rPr>
              <a:t>экспертов, экспертизу</a:t>
            </a:r>
            <a:r>
              <a:rPr sz="3000" b="1" spc="-1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и</a:t>
            </a:r>
            <a:endParaRPr sz="3000">
              <a:latin typeface="Calibri"/>
              <a:cs typeface="Calibri"/>
            </a:endParaRPr>
          </a:p>
          <a:p>
            <a:pPr marL="12699"/>
            <a:r>
              <a:rPr sz="3000" b="1" spc="-5" dirty="0">
                <a:latin typeface="Calibri"/>
                <a:cs typeface="Calibri"/>
              </a:rPr>
              <a:t>финансирование</a:t>
            </a:r>
            <a:r>
              <a:rPr sz="3000" b="1" spc="-3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МИО.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551" y="339344"/>
            <a:ext cx="6172200" cy="5721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5" dirty="0">
                <a:solidFill>
                  <a:srgbClr val="F63C27"/>
                </a:solidFill>
                <a:latin typeface="Times New Roman"/>
                <a:cs typeface="Times New Roman"/>
              </a:rPr>
              <a:t>Рекомендации</a:t>
            </a:r>
            <a:r>
              <a:rPr spc="-210" dirty="0">
                <a:solidFill>
                  <a:srgbClr val="F63C27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63C27"/>
                </a:solidFill>
                <a:latin typeface="Candara"/>
                <a:cs typeface="Candara"/>
              </a:rPr>
              <a:t>(</a:t>
            </a:r>
            <a:r>
              <a:rPr dirty="0">
                <a:solidFill>
                  <a:srgbClr val="F63C27"/>
                </a:solidFill>
                <a:latin typeface="Times New Roman"/>
                <a:cs typeface="Times New Roman"/>
              </a:rPr>
              <a:t>продолжение</a:t>
            </a:r>
            <a:r>
              <a:rPr dirty="0">
                <a:solidFill>
                  <a:srgbClr val="F63C27"/>
                </a:solidFill>
                <a:latin typeface="Candara"/>
                <a:cs typeface="Candara"/>
              </a:rPr>
              <a:t>)</a:t>
            </a:r>
            <a:endParaRPr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2754284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4000" cy="1142999"/>
          </a:xfrm>
          <a:custGeom>
            <a:avLst/>
            <a:gdLst/>
            <a:ahLst/>
            <a:cxnLst/>
            <a:rect l="l" t="t" r="r" b="b"/>
            <a:pathLst>
              <a:path w="8784590" h="1412875">
                <a:moveTo>
                  <a:pt x="0" y="1412748"/>
                </a:moveTo>
                <a:lnTo>
                  <a:pt x="8784336" y="1412748"/>
                </a:lnTo>
                <a:lnTo>
                  <a:pt x="8784336" y="0"/>
                </a:lnTo>
                <a:lnTo>
                  <a:pt x="0" y="0"/>
                </a:lnTo>
                <a:lnTo>
                  <a:pt x="0" y="1412748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9604" y="3760"/>
            <a:ext cx="7640955" cy="1157543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pc="-10" dirty="0">
                <a:solidFill>
                  <a:srgbClr val="FFFF00"/>
                </a:solidFill>
              </a:rPr>
              <a:t>Потенциальные </a:t>
            </a:r>
            <a:r>
              <a:rPr dirty="0">
                <a:solidFill>
                  <a:srgbClr val="FFFF00"/>
                </a:solidFill>
              </a:rPr>
              <a:t>зоны</a:t>
            </a:r>
            <a:r>
              <a:rPr spc="-60" dirty="0">
                <a:solidFill>
                  <a:srgbClr val="FFFF00"/>
                </a:solidFill>
              </a:rPr>
              <a:t> </a:t>
            </a:r>
            <a:r>
              <a:rPr spc="-10" dirty="0">
                <a:solidFill>
                  <a:srgbClr val="FFFF00"/>
                </a:solidFill>
              </a:rPr>
              <a:t>коррупционных</a:t>
            </a:r>
          </a:p>
          <a:p>
            <a:pPr marL="346679" algn="ctr"/>
            <a:r>
              <a:rPr spc="-10" dirty="0">
                <a:solidFill>
                  <a:srgbClr val="FFFF00"/>
                </a:solidFill>
              </a:rPr>
              <a:t>рисков</a:t>
            </a:r>
            <a:r>
              <a:rPr sz="3200" spc="-10" dirty="0">
                <a:solidFill>
                  <a:srgbClr val="FFFF00"/>
                </a:solidFill>
              </a:rPr>
              <a:t>:</a:t>
            </a:r>
            <a:endParaRPr sz="3200" dirty="0">
              <a:solidFill>
                <a:srgbClr val="FFFF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9714" y="1416762"/>
            <a:ext cx="8197850" cy="5162515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355568" indent="-342869">
              <a:spcBef>
                <a:spcPts val="100"/>
              </a:spcBef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5" dirty="0">
                <a:latin typeface="Calibri"/>
                <a:cs typeface="Calibri"/>
              </a:rPr>
              <a:t>размещение </a:t>
            </a:r>
            <a:r>
              <a:rPr sz="3600" spc="-10" dirty="0">
                <a:latin typeface="Calibri"/>
                <a:cs typeface="Calibri"/>
              </a:rPr>
              <a:t>заказов </a:t>
            </a:r>
            <a:r>
              <a:rPr sz="3600" dirty="0">
                <a:latin typeface="Calibri"/>
                <a:cs typeface="Calibri"/>
              </a:rPr>
              <a:t>на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поставку</a:t>
            </a:r>
          </a:p>
          <a:p>
            <a:pPr marL="355568"/>
            <a:r>
              <a:rPr sz="3600" spc="-10" dirty="0">
                <a:latin typeface="Calibri"/>
                <a:cs typeface="Calibri"/>
              </a:rPr>
              <a:t>товаров </a:t>
            </a:r>
            <a:r>
              <a:rPr sz="3600" dirty="0">
                <a:latin typeface="Calibri"/>
                <a:cs typeface="Calibri"/>
              </a:rPr>
              <a:t>и </a:t>
            </a:r>
            <a:r>
              <a:rPr sz="3600" spc="-5" dirty="0">
                <a:latin typeface="Calibri"/>
                <a:cs typeface="Calibri"/>
              </a:rPr>
              <a:t>услуг</a:t>
            </a:r>
            <a:endParaRPr sz="3600" dirty="0">
              <a:latin typeface="Calibri"/>
              <a:cs typeface="Calibri"/>
            </a:endParaRPr>
          </a:p>
          <a:p>
            <a:pPr marL="355568" indent="-342869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15" dirty="0">
                <a:latin typeface="Calibri"/>
                <a:cs typeface="Calibri"/>
              </a:rPr>
              <a:t>выделение </a:t>
            </a:r>
            <a:r>
              <a:rPr sz="3600" spc="-10" dirty="0">
                <a:latin typeface="Calibri"/>
                <a:cs typeface="Calibri"/>
              </a:rPr>
              <a:t>грантов </a:t>
            </a:r>
            <a:r>
              <a:rPr sz="3600" dirty="0">
                <a:latin typeface="Calibri"/>
                <a:cs typeface="Calibri"/>
              </a:rPr>
              <a:t>на</a:t>
            </a:r>
            <a:r>
              <a:rPr sz="3600" spc="5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НИР</a:t>
            </a:r>
            <a:endParaRPr sz="3600" dirty="0">
              <a:latin typeface="Calibri"/>
              <a:cs typeface="Calibri"/>
            </a:endParaRPr>
          </a:p>
          <a:p>
            <a:pPr marL="355568" indent="-342869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5" dirty="0">
                <a:latin typeface="Calibri"/>
                <a:cs typeface="Calibri"/>
              </a:rPr>
              <a:t>прием </a:t>
            </a:r>
            <a:r>
              <a:rPr sz="3600" spc="-10" dirty="0">
                <a:latin typeface="Calibri"/>
                <a:cs typeface="Calibri"/>
              </a:rPr>
              <a:t>выполненных </a:t>
            </a:r>
            <a:r>
              <a:rPr sz="3600" spc="-5" dirty="0">
                <a:latin typeface="Calibri"/>
                <a:cs typeface="Calibri"/>
              </a:rPr>
              <a:t>работ </a:t>
            </a:r>
            <a:r>
              <a:rPr sz="3600" dirty="0">
                <a:latin typeface="Calibri"/>
                <a:cs typeface="Calibri"/>
              </a:rPr>
              <a:t>и услуг;</a:t>
            </a:r>
          </a:p>
          <a:p>
            <a:pPr marL="355568" marR="5079" indent="-342869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5" dirty="0">
                <a:latin typeface="Calibri"/>
                <a:cs typeface="Calibri"/>
              </a:rPr>
              <a:t>формирование, </a:t>
            </a:r>
            <a:r>
              <a:rPr sz="3600" spc="-10" dirty="0">
                <a:latin typeface="Calibri"/>
                <a:cs typeface="Calibri"/>
              </a:rPr>
              <a:t>исполнение </a:t>
            </a:r>
            <a:r>
              <a:rPr sz="3600" dirty="0">
                <a:latin typeface="Calibri"/>
                <a:cs typeface="Calibri"/>
              </a:rPr>
              <a:t>и </a:t>
            </a:r>
            <a:r>
              <a:rPr sz="3600" spc="-20" dirty="0">
                <a:latin typeface="Calibri"/>
                <a:cs typeface="Calibri"/>
              </a:rPr>
              <a:t>контроль  </a:t>
            </a:r>
            <a:r>
              <a:rPr sz="3600" dirty="0">
                <a:latin typeface="Calibri"/>
                <a:cs typeface="Calibri"/>
              </a:rPr>
              <a:t>за </a:t>
            </a:r>
            <a:r>
              <a:rPr sz="3600" spc="-10" dirty="0">
                <a:latin typeface="Calibri"/>
                <a:cs typeface="Calibri"/>
              </a:rPr>
              <a:t>использованием </a:t>
            </a:r>
            <a:r>
              <a:rPr sz="3600" spc="-20" dirty="0">
                <a:latin typeface="Calibri"/>
                <a:cs typeface="Calibri"/>
              </a:rPr>
              <a:t>бюджетных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и</a:t>
            </a:r>
          </a:p>
          <a:p>
            <a:pPr marL="116195"/>
            <a:r>
              <a:rPr sz="3600" spc="-20" dirty="0">
                <a:latin typeface="Calibri"/>
                <a:cs typeface="Calibri"/>
              </a:rPr>
              <a:t>внебюджетных</a:t>
            </a:r>
            <a:r>
              <a:rPr sz="3600" spc="-2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средств;</a:t>
            </a:r>
            <a:endParaRPr sz="3600" dirty="0">
              <a:latin typeface="Calibri"/>
              <a:cs typeface="Calibri"/>
            </a:endParaRPr>
          </a:p>
          <a:p>
            <a:pPr marL="355568" indent="-342869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dirty="0">
                <a:latin typeface="Calibri"/>
                <a:cs typeface="Calibri"/>
              </a:rPr>
              <a:t>принятие </a:t>
            </a:r>
            <a:r>
              <a:rPr sz="3600" spc="-5" dirty="0">
                <a:latin typeface="Calibri"/>
                <a:cs typeface="Calibri"/>
              </a:rPr>
              <a:t>нормативно-правовых</a:t>
            </a:r>
            <a:r>
              <a:rPr sz="3600" spc="-3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актов;</a:t>
            </a:r>
            <a:endParaRPr sz="3600" dirty="0">
              <a:latin typeface="Calibri"/>
              <a:cs typeface="Calibri"/>
            </a:endParaRPr>
          </a:p>
          <a:p>
            <a:pPr marL="355568" indent="-342869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5" dirty="0">
                <a:latin typeface="Calibri"/>
                <a:cs typeface="Calibri"/>
              </a:rPr>
              <a:t>выдача </a:t>
            </a:r>
            <a:r>
              <a:rPr sz="3600" spc="-10" dirty="0">
                <a:latin typeface="Calibri"/>
                <a:cs typeface="Calibri"/>
              </a:rPr>
              <a:t>лицензий;</a:t>
            </a: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8442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"/>
            <a:ext cx="9144000" cy="1207389"/>
          </a:xfrm>
          <a:custGeom>
            <a:avLst/>
            <a:gdLst/>
            <a:ahLst/>
            <a:cxnLst/>
            <a:rect l="l" t="t" r="r" b="b"/>
            <a:pathLst>
              <a:path w="8784590" h="1270000">
                <a:moveTo>
                  <a:pt x="0" y="1269491"/>
                </a:moveTo>
                <a:lnTo>
                  <a:pt x="8784336" y="1269491"/>
                </a:lnTo>
                <a:lnTo>
                  <a:pt x="8784336" y="0"/>
                </a:lnTo>
                <a:lnTo>
                  <a:pt x="0" y="0"/>
                </a:lnTo>
                <a:lnTo>
                  <a:pt x="0" y="1269491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9604" y="3760"/>
            <a:ext cx="7640955" cy="1157543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pc="-10" dirty="0">
                <a:solidFill>
                  <a:srgbClr val="FFFF00"/>
                </a:solidFill>
              </a:rPr>
              <a:t>Потенциальные </a:t>
            </a:r>
            <a:r>
              <a:rPr dirty="0">
                <a:solidFill>
                  <a:srgbClr val="FFFF00"/>
                </a:solidFill>
              </a:rPr>
              <a:t>зоны</a:t>
            </a:r>
            <a:r>
              <a:rPr spc="-60" dirty="0">
                <a:solidFill>
                  <a:srgbClr val="FFFF00"/>
                </a:solidFill>
              </a:rPr>
              <a:t> </a:t>
            </a:r>
            <a:r>
              <a:rPr spc="-10" dirty="0">
                <a:solidFill>
                  <a:srgbClr val="FFFF00"/>
                </a:solidFill>
              </a:rPr>
              <a:t>коррупционных</a:t>
            </a:r>
          </a:p>
          <a:p>
            <a:pPr marL="348584" algn="ctr"/>
            <a:r>
              <a:rPr spc="-10" dirty="0">
                <a:solidFill>
                  <a:srgbClr val="FFFF00"/>
                </a:solidFill>
              </a:rPr>
              <a:t>рисков: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9714" y="1207389"/>
            <a:ext cx="8122284" cy="5162515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355568" indent="-342869">
              <a:spcBef>
                <a:spcPts val="100"/>
              </a:spcBef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dirty="0">
                <a:latin typeface="Calibri"/>
                <a:cs typeface="Calibri"/>
              </a:rPr>
              <a:t>надзор за </a:t>
            </a:r>
            <a:r>
              <a:rPr sz="3600" spc="-15" dirty="0">
                <a:latin typeface="Calibri"/>
                <a:cs typeface="Calibri"/>
              </a:rPr>
              <a:t>деятельностью</a:t>
            </a:r>
            <a:r>
              <a:rPr sz="3600" spc="1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организаций;</a:t>
            </a:r>
            <a:endParaRPr sz="3600" dirty="0">
              <a:latin typeface="Calibri"/>
              <a:cs typeface="Calibri"/>
            </a:endParaRPr>
          </a:p>
          <a:p>
            <a:pPr marL="355568" indent="-342869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dirty="0">
                <a:latin typeface="Calibri"/>
                <a:cs typeface="Calibri"/>
              </a:rPr>
              <a:t>назначение на</a:t>
            </a:r>
            <a:r>
              <a:rPr sz="3600" spc="-1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должности;</a:t>
            </a:r>
            <a:endParaRPr sz="3600" dirty="0">
              <a:latin typeface="Calibri"/>
              <a:cs typeface="Calibri"/>
            </a:endParaRPr>
          </a:p>
          <a:p>
            <a:pPr marL="355568" marR="881937" indent="-342869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5" dirty="0">
                <a:latin typeface="Calibri"/>
                <a:cs typeface="Calibri"/>
              </a:rPr>
              <a:t>выдача </a:t>
            </a:r>
            <a:r>
              <a:rPr sz="3600" spc="-10" dirty="0">
                <a:latin typeface="Calibri"/>
                <a:cs typeface="Calibri"/>
              </a:rPr>
              <a:t>аттестатов, </a:t>
            </a:r>
            <a:r>
              <a:rPr sz="3600" spc="-5" dirty="0">
                <a:latin typeface="Calibri"/>
                <a:cs typeface="Calibri"/>
              </a:rPr>
              <a:t>дипломов </a:t>
            </a:r>
            <a:r>
              <a:rPr sz="3600" dirty="0">
                <a:latin typeface="Calibri"/>
                <a:cs typeface="Calibri"/>
              </a:rPr>
              <a:t>и пр.  </a:t>
            </a:r>
            <a:r>
              <a:rPr sz="3600" spc="-10" dirty="0">
                <a:latin typeface="Calibri"/>
                <a:cs typeface="Calibri"/>
              </a:rPr>
              <a:t>сертификатов</a:t>
            </a:r>
            <a:endParaRPr sz="3600" dirty="0">
              <a:latin typeface="Calibri"/>
              <a:cs typeface="Calibri"/>
            </a:endParaRPr>
          </a:p>
          <a:p>
            <a:pPr marL="355568" marR="762567" indent="-342869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10" dirty="0">
                <a:latin typeface="Calibri"/>
                <a:cs typeface="Calibri"/>
              </a:rPr>
              <a:t>проведение конкурсов, </a:t>
            </a:r>
            <a:r>
              <a:rPr sz="3600" spc="-5" dirty="0">
                <a:latin typeface="Calibri"/>
                <a:cs typeface="Calibri"/>
              </a:rPr>
              <a:t>аттестаций,  </a:t>
            </a:r>
            <a:r>
              <a:rPr sz="3600" spc="-10" dirty="0">
                <a:latin typeface="Calibri"/>
                <a:cs typeface="Calibri"/>
              </a:rPr>
              <a:t>квалификационных </a:t>
            </a:r>
            <a:r>
              <a:rPr sz="3600" spc="-5" dirty="0">
                <a:latin typeface="Calibri"/>
                <a:cs typeface="Calibri"/>
              </a:rPr>
              <a:t>экзаменов </a:t>
            </a:r>
            <a:r>
              <a:rPr sz="3600" dirty="0">
                <a:latin typeface="Calibri"/>
                <a:cs typeface="Calibri"/>
              </a:rPr>
              <a:t>при  найме и </a:t>
            </a:r>
            <a:r>
              <a:rPr sz="3600" spc="-5" dirty="0">
                <a:latin typeface="Calibri"/>
                <a:cs typeface="Calibri"/>
              </a:rPr>
              <a:t>аттестации</a:t>
            </a:r>
            <a:r>
              <a:rPr sz="3600" spc="15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кадров</a:t>
            </a:r>
            <a:endParaRPr sz="3600" dirty="0">
              <a:latin typeface="Calibri"/>
              <a:cs typeface="Calibri"/>
            </a:endParaRPr>
          </a:p>
          <a:p>
            <a:pPr marL="355568" marR="824792" indent="-342869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10" dirty="0">
                <a:latin typeface="Calibri"/>
                <a:cs typeface="Calibri"/>
              </a:rPr>
              <a:t>проведение </a:t>
            </a:r>
            <a:r>
              <a:rPr sz="3600" spc="-5" dirty="0">
                <a:latin typeface="Calibri"/>
                <a:cs typeface="Calibri"/>
              </a:rPr>
              <a:t>экзаменов, </a:t>
            </a:r>
            <a:r>
              <a:rPr sz="3600" dirty="0">
                <a:latin typeface="Calibri"/>
                <a:cs typeface="Calibri"/>
              </a:rPr>
              <a:t>олимпиад,  </a:t>
            </a:r>
            <a:r>
              <a:rPr sz="3600" spc="-10" dirty="0">
                <a:latin typeface="Calibri"/>
                <a:cs typeface="Calibri"/>
              </a:rPr>
              <a:t>конкурсов</a:t>
            </a: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8810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1143000"/>
          </a:xfrm>
          <a:custGeom>
            <a:avLst/>
            <a:gdLst/>
            <a:ahLst/>
            <a:cxnLst/>
            <a:rect l="l" t="t" r="r" b="b"/>
            <a:pathLst>
              <a:path w="8784590" h="1270000">
                <a:moveTo>
                  <a:pt x="0" y="1269491"/>
                </a:moveTo>
                <a:lnTo>
                  <a:pt x="8784336" y="1269491"/>
                </a:lnTo>
                <a:lnTo>
                  <a:pt x="8784336" y="0"/>
                </a:lnTo>
                <a:lnTo>
                  <a:pt x="0" y="0"/>
                </a:lnTo>
                <a:lnTo>
                  <a:pt x="0" y="1269491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49604" y="3760"/>
            <a:ext cx="7640955" cy="1157543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pc="-10" dirty="0">
                <a:solidFill>
                  <a:srgbClr val="FFFF00"/>
                </a:solidFill>
              </a:rPr>
              <a:t>Потенциальные </a:t>
            </a:r>
            <a:r>
              <a:rPr dirty="0">
                <a:solidFill>
                  <a:srgbClr val="FFFF00"/>
                </a:solidFill>
              </a:rPr>
              <a:t>зоны</a:t>
            </a:r>
            <a:r>
              <a:rPr spc="-60" dirty="0">
                <a:solidFill>
                  <a:srgbClr val="FFFF00"/>
                </a:solidFill>
              </a:rPr>
              <a:t> </a:t>
            </a:r>
            <a:r>
              <a:rPr spc="-10" dirty="0">
                <a:solidFill>
                  <a:srgbClr val="FFFF00"/>
                </a:solidFill>
              </a:rPr>
              <a:t>коррупционных</a:t>
            </a:r>
          </a:p>
          <a:p>
            <a:pPr marL="348584" algn="ctr"/>
            <a:r>
              <a:rPr spc="-10" dirty="0">
                <a:solidFill>
                  <a:srgbClr val="FFFF00"/>
                </a:solidFill>
              </a:rPr>
              <a:t>рисков: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9715" y="1207388"/>
            <a:ext cx="7898485" cy="3952363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420968" indent="-408268">
              <a:spcBef>
                <a:spcPts val="100"/>
              </a:spcBef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5" dirty="0">
                <a:latin typeface="Calibri"/>
                <a:cs typeface="Calibri"/>
              </a:rPr>
              <a:t>Сдача </a:t>
            </a:r>
            <a:r>
              <a:rPr sz="3600" dirty="0">
                <a:latin typeface="Calibri"/>
                <a:cs typeface="Calibri"/>
              </a:rPr>
              <a:t>в </a:t>
            </a:r>
            <a:r>
              <a:rPr sz="3600" spc="-10" dirty="0">
                <a:latin typeface="Calibri"/>
                <a:cs typeface="Calibri"/>
              </a:rPr>
              <a:t>аренду </a:t>
            </a:r>
            <a:r>
              <a:rPr sz="3600" spc="-5" dirty="0">
                <a:latin typeface="Calibri"/>
                <a:cs typeface="Calibri"/>
              </a:rPr>
              <a:t>помещений</a:t>
            </a:r>
            <a:r>
              <a:rPr sz="3600" dirty="0">
                <a:latin typeface="Calibri"/>
                <a:cs typeface="Calibri"/>
              </a:rPr>
              <a:t> и</a:t>
            </a:r>
          </a:p>
          <a:p>
            <a:pPr marL="355568"/>
            <a:r>
              <a:rPr sz="3600" spc="-15" dirty="0">
                <a:latin typeface="Calibri"/>
                <a:cs typeface="Calibri"/>
              </a:rPr>
              <a:t>земельных</a:t>
            </a:r>
            <a:r>
              <a:rPr sz="3600" spc="-10" dirty="0">
                <a:latin typeface="Calibri"/>
                <a:cs typeface="Calibri"/>
              </a:rPr>
              <a:t> участков;</a:t>
            </a:r>
            <a:endParaRPr sz="3600" dirty="0">
              <a:latin typeface="Calibri"/>
              <a:cs typeface="Calibri"/>
            </a:endParaRPr>
          </a:p>
          <a:p>
            <a:pPr>
              <a:spcBef>
                <a:spcPts val="10"/>
              </a:spcBef>
            </a:pPr>
            <a:endParaRPr sz="3800" dirty="0">
              <a:latin typeface="Times New Roman"/>
              <a:cs typeface="Times New Roman"/>
            </a:endParaRPr>
          </a:p>
          <a:p>
            <a:pPr marL="420968" indent="-408268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15" dirty="0">
                <a:latin typeface="Calibri"/>
                <a:cs typeface="Calibri"/>
              </a:rPr>
              <a:t>Строительство </a:t>
            </a:r>
            <a:r>
              <a:rPr sz="3600" dirty="0">
                <a:latin typeface="Calibri"/>
                <a:cs typeface="Calibri"/>
              </a:rPr>
              <a:t>и</a:t>
            </a:r>
            <a:r>
              <a:rPr sz="3600" spc="3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ремонт</a:t>
            </a:r>
            <a:endParaRPr sz="3600" dirty="0">
              <a:latin typeface="Calibri"/>
              <a:cs typeface="Calibri"/>
            </a:endParaRPr>
          </a:p>
          <a:p>
            <a:pPr>
              <a:spcBef>
                <a:spcPts val="5"/>
              </a:spcBef>
              <a:buFont typeface="Wingdings"/>
              <a:buChar char=""/>
            </a:pPr>
            <a:endParaRPr sz="3800" dirty="0">
              <a:latin typeface="Times New Roman"/>
              <a:cs typeface="Times New Roman"/>
            </a:endParaRPr>
          </a:p>
          <a:p>
            <a:pPr marL="420968" indent="-408268">
              <a:buSzPct val="97222"/>
              <a:buFont typeface="Wingdings"/>
              <a:buChar char=""/>
              <a:tabLst>
                <a:tab pos="421603" algn="l"/>
              </a:tabLst>
            </a:pPr>
            <a:r>
              <a:rPr sz="3600" spc="-5" dirty="0">
                <a:latin typeface="Calibri"/>
                <a:cs typeface="Calibri"/>
              </a:rPr>
              <a:t>прием </a:t>
            </a:r>
            <a:r>
              <a:rPr sz="3600" dirty="0">
                <a:latin typeface="Calibri"/>
                <a:cs typeface="Calibri"/>
              </a:rPr>
              <a:t>в </a:t>
            </a:r>
            <a:r>
              <a:rPr sz="3600" spc="-15" dirty="0">
                <a:latin typeface="Calibri"/>
                <a:cs typeface="Calibri"/>
              </a:rPr>
              <a:t>детсады, </a:t>
            </a:r>
            <a:r>
              <a:rPr sz="3600" spc="-25" dirty="0">
                <a:latin typeface="Calibri"/>
                <a:cs typeface="Calibri"/>
              </a:rPr>
              <a:t>школы,</a:t>
            </a:r>
            <a:r>
              <a:rPr sz="3600" spc="-30" dirty="0">
                <a:latin typeface="Calibri"/>
                <a:cs typeface="Calibri"/>
              </a:rPr>
              <a:t> </a:t>
            </a:r>
            <a:r>
              <a:rPr sz="3600" spc="-5" dirty="0">
                <a:latin typeface="Calibri"/>
                <a:cs typeface="Calibri"/>
              </a:rPr>
              <a:t>вузы,</a:t>
            </a:r>
            <a:endParaRPr sz="3600" dirty="0">
              <a:latin typeface="Calibri"/>
              <a:cs typeface="Calibri"/>
            </a:endParaRPr>
          </a:p>
          <a:p>
            <a:pPr marL="355568"/>
            <a:r>
              <a:rPr sz="3600" spc="-15" dirty="0">
                <a:latin typeface="Calibri"/>
                <a:cs typeface="Calibri"/>
              </a:rPr>
              <a:t>аспирантуру,</a:t>
            </a:r>
            <a:r>
              <a:rPr sz="3600" spc="-3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докторантуру;</a:t>
            </a:r>
            <a:endParaRPr sz="3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4692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838201"/>
          </a:xfrm>
          <a:custGeom>
            <a:avLst/>
            <a:gdLst/>
            <a:ahLst/>
            <a:cxnLst/>
            <a:rect l="l" t="t" r="r" b="b"/>
            <a:pathLst>
              <a:path w="8784590" h="908685">
                <a:moveTo>
                  <a:pt x="0" y="908303"/>
                </a:moveTo>
                <a:lnTo>
                  <a:pt x="8784336" y="908303"/>
                </a:lnTo>
                <a:lnTo>
                  <a:pt x="8784336" y="0"/>
                </a:lnTo>
                <a:lnTo>
                  <a:pt x="0" y="0"/>
                </a:lnTo>
                <a:lnTo>
                  <a:pt x="0" y="90830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09214" y="3760"/>
            <a:ext cx="1927225" cy="585404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dirty="0">
                <a:solidFill>
                  <a:srgbClr val="FFFF00"/>
                </a:solidFill>
              </a:rPr>
              <a:t>Фа</a:t>
            </a:r>
            <a:r>
              <a:rPr spc="-15" dirty="0">
                <a:solidFill>
                  <a:srgbClr val="FFFF00"/>
                </a:solidFill>
              </a:rPr>
              <a:t>к</a:t>
            </a:r>
            <a:r>
              <a:rPr spc="-25" dirty="0">
                <a:solidFill>
                  <a:srgbClr val="FFFF00"/>
                </a:solidFill>
              </a:rPr>
              <a:t>т</a:t>
            </a:r>
            <a:r>
              <a:rPr dirty="0">
                <a:solidFill>
                  <a:srgbClr val="FFFF00"/>
                </a:solidFill>
              </a:rPr>
              <a:t>оры: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9714" y="1179958"/>
            <a:ext cx="8103234" cy="4914802"/>
          </a:xfrm>
          <a:prstGeom prst="rect">
            <a:avLst/>
          </a:prstGeom>
        </p:spPr>
        <p:txBody>
          <a:bodyPr vert="horz" wrap="square" lIns="0" tIns="53970" rIns="0" bIns="0" rtlCol="0">
            <a:spAutoFit/>
          </a:bodyPr>
          <a:lstStyle/>
          <a:p>
            <a:pPr marL="355568" marR="5079" indent="-342869">
              <a:lnSpc>
                <a:spcPts val="2590"/>
              </a:lnSpc>
              <a:spcBef>
                <a:spcPts val="425"/>
              </a:spcBef>
              <a:buFont typeface="Wingdings"/>
              <a:buChar char=""/>
              <a:tabLst>
                <a:tab pos="355568" algn="l"/>
                <a:tab pos="2071186" algn="l"/>
              </a:tabLst>
            </a:pPr>
            <a:r>
              <a:rPr sz="2400" b="1" spc="-10" dirty="0">
                <a:latin typeface="Calibri"/>
                <a:cs typeface="Calibri"/>
              </a:rPr>
              <a:t>Советской </a:t>
            </a:r>
            <a:r>
              <a:rPr sz="2400" b="1" spc="-5" dirty="0">
                <a:latin typeface="Calibri"/>
                <a:cs typeface="Calibri"/>
              </a:rPr>
              <a:t>системы образования, </a:t>
            </a:r>
            <a:r>
              <a:rPr sz="2400" b="1" spc="-10" dirty="0">
                <a:latin typeface="Calibri"/>
                <a:cs typeface="Calibri"/>
              </a:rPr>
              <a:t>ценностей </a:t>
            </a:r>
            <a:r>
              <a:rPr sz="2400" b="1" dirty="0">
                <a:latin typeface="Calibri"/>
                <a:cs typeface="Calibri"/>
              </a:rPr>
              <a:t>и </a:t>
            </a:r>
            <a:r>
              <a:rPr sz="2400" b="1" spc="-5" dirty="0">
                <a:latin typeface="Calibri"/>
                <a:cs typeface="Calibri"/>
              </a:rPr>
              <a:t>правил </a:t>
            </a:r>
            <a:r>
              <a:rPr sz="2400" b="1" spc="-15" dirty="0">
                <a:latin typeface="Calibri"/>
                <a:cs typeface="Calibri"/>
              </a:rPr>
              <a:t>уже  </a:t>
            </a:r>
            <a:r>
              <a:rPr sz="2400" b="1" spc="-25" dirty="0">
                <a:latin typeface="Calibri"/>
                <a:cs typeface="Calibri"/>
              </a:rPr>
              <a:t>нет,</a:t>
            </a:r>
            <a:r>
              <a:rPr sz="2400" b="1" dirty="0">
                <a:latin typeface="Calibri"/>
                <a:cs typeface="Calibri"/>
              </a:rPr>
              <a:t> а</a:t>
            </a:r>
            <a:r>
              <a:rPr sz="2400" b="1" spc="-5" dirty="0">
                <a:latin typeface="Calibri"/>
                <a:cs typeface="Calibri"/>
              </a:rPr>
              <a:t> новая	</a:t>
            </a:r>
            <a:r>
              <a:rPr sz="2400" b="1" spc="-20" dirty="0">
                <a:latin typeface="Calibri"/>
                <a:cs typeface="Calibri"/>
              </a:rPr>
              <a:t>только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формируется;</a:t>
            </a:r>
            <a:endParaRPr sz="2400" dirty="0">
              <a:latin typeface="Calibri"/>
              <a:cs typeface="Calibri"/>
            </a:endParaRPr>
          </a:p>
          <a:p>
            <a:pPr marL="355568" indent="-342869">
              <a:lnSpc>
                <a:spcPts val="2700"/>
              </a:lnSpc>
              <a:buFont typeface="Wingdings"/>
              <a:buChar char=""/>
              <a:tabLst>
                <a:tab pos="355568" algn="l"/>
              </a:tabLst>
            </a:pPr>
            <a:r>
              <a:rPr sz="2400" b="1" spc="-20" dirty="0">
                <a:latin typeface="Calibri"/>
                <a:cs typeface="Calibri"/>
              </a:rPr>
              <a:t>Утечка </a:t>
            </a:r>
            <a:r>
              <a:rPr sz="2400" b="1" spc="-10" dirty="0">
                <a:latin typeface="Calibri"/>
                <a:cs typeface="Calibri"/>
              </a:rPr>
              <a:t>мозгов </a:t>
            </a:r>
            <a:r>
              <a:rPr sz="2400" b="1" dirty="0">
                <a:latin typeface="Calibri"/>
                <a:cs typeface="Calibri"/>
              </a:rPr>
              <a:t>в </a:t>
            </a:r>
            <a:r>
              <a:rPr sz="2400" b="1" spc="-10" dirty="0">
                <a:latin typeface="Calibri"/>
                <a:cs typeface="Calibri"/>
              </a:rPr>
              <a:t>другие сектора экономики </a:t>
            </a:r>
            <a:r>
              <a:rPr sz="2400" b="1" dirty="0">
                <a:latin typeface="Calibri"/>
                <a:cs typeface="Calibri"/>
              </a:rPr>
              <a:t>и за</a:t>
            </a:r>
            <a:r>
              <a:rPr sz="2400" b="1" spc="6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пределы</a:t>
            </a:r>
            <a:endParaRPr sz="2400" dirty="0">
              <a:latin typeface="Calibri"/>
              <a:cs typeface="Calibri"/>
            </a:endParaRPr>
          </a:p>
          <a:p>
            <a:pPr marL="355568">
              <a:lnSpc>
                <a:spcPts val="2735"/>
              </a:lnSpc>
            </a:pPr>
            <a:r>
              <a:rPr sz="2400" b="1" spc="-5" dirty="0">
                <a:latin typeface="Calibri"/>
                <a:cs typeface="Calibri"/>
              </a:rPr>
              <a:t>страны;</a:t>
            </a:r>
            <a:endParaRPr sz="2400" dirty="0">
              <a:latin typeface="Calibri"/>
              <a:cs typeface="Calibri"/>
            </a:endParaRPr>
          </a:p>
          <a:p>
            <a:pPr marL="355568" marR="346044" indent="-342869">
              <a:lnSpc>
                <a:spcPts val="2590"/>
              </a:lnSpc>
              <a:spcBef>
                <a:spcPts val="325"/>
              </a:spcBef>
              <a:buFont typeface="Wingdings"/>
              <a:buChar char=""/>
              <a:tabLst>
                <a:tab pos="355568" algn="l"/>
              </a:tabLst>
            </a:pPr>
            <a:r>
              <a:rPr sz="2400" b="1" spc="-25" dirty="0">
                <a:latin typeface="Calibri"/>
                <a:cs typeface="Calibri"/>
              </a:rPr>
              <a:t>Глобальные </a:t>
            </a:r>
            <a:r>
              <a:rPr sz="2400" b="1" spc="-5" dirty="0">
                <a:latin typeface="Calibri"/>
                <a:cs typeface="Calibri"/>
              </a:rPr>
              <a:t>изменения </a:t>
            </a:r>
            <a:r>
              <a:rPr sz="2400" b="1" dirty="0">
                <a:latin typeface="Calibri"/>
                <a:cs typeface="Calibri"/>
              </a:rPr>
              <a:t>в </a:t>
            </a:r>
            <a:r>
              <a:rPr sz="2400" b="1" spc="-5" dirty="0">
                <a:latin typeface="Calibri"/>
                <a:cs typeface="Calibri"/>
              </a:rPr>
              <a:t>мире, образовании, на </a:t>
            </a:r>
            <a:r>
              <a:rPr sz="2400" b="1" spc="-15" dirty="0">
                <a:latin typeface="Calibri"/>
                <a:cs typeface="Calibri"/>
              </a:rPr>
              <a:t>рынке  </a:t>
            </a:r>
            <a:r>
              <a:rPr sz="2400" b="1" spc="-25" dirty="0">
                <a:latin typeface="Calibri"/>
                <a:cs typeface="Calibri"/>
              </a:rPr>
              <a:t>труда </a:t>
            </a:r>
            <a:r>
              <a:rPr sz="2400" b="1" dirty="0">
                <a:latin typeface="Calibri"/>
                <a:cs typeface="Calibri"/>
              </a:rPr>
              <a:t>в </a:t>
            </a:r>
            <a:r>
              <a:rPr sz="2400" b="1" spc="-10" dirty="0">
                <a:latin typeface="Calibri"/>
                <a:cs typeface="Calibri"/>
              </a:rPr>
              <a:t>связи </a:t>
            </a:r>
            <a:r>
              <a:rPr sz="2400" b="1" dirty="0">
                <a:latin typeface="Calibri"/>
                <a:cs typeface="Calibri"/>
              </a:rPr>
              <a:t>с </a:t>
            </a:r>
            <a:r>
              <a:rPr sz="2400" b="1" spc="-5" dirty="0">
                <a:latin typeface="Calibri"/>
                <a:cs typeface="Calibri"/>
              </a:rPr>
              <a:t>мобильным интернетом, </a:t>
            </a:r>
            <a:r>
              <a:rPr sz="2400" b="1" dirty="0">
                <a:latin typeface="Calibri"/>
                <a:cs typeface="Calibri"/>
              </a:rPr>
              <a:t>миграцией,  </a:t>
            </a:r>
            <a:r>
              <a:rPr sz="2400" b="1" spc="-5" dirty="0">
                <a:latin typeface="Calibri"/>
                <a:cs typeface="Calibri"/>
              </a:rPr>
              <a:t>геополитическим балансом,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демографией</a:t>
            </a:r>
            <a:endParaRPr sz="2400" dirty="0">
              <a:latin typeface="Calibri"/>
              <a:cs typeface="Calibri"/>
            </a:endParaRPr>
          </a:p>
          <a:p>
            <a:pPr marL="355568" indent="-342869">
              <a:lnSpc>
                <a:spcPts val="2845"/>
              </a:lnSpc>
              <a:buFont typeface="Wingdings"/>
              <a:buChar char=""/>
              <a:tabLst>
                <a:tab pos="355568" algn="l"/>
              </a:tabLst>
            </a:pPr>
            <a:r>
              <a:rPr sz="2400" b="1" spc="-5" dirty="0">
                <a:latin typeface="Calibri"/>
                <a:cs typeface="Calibri"/>
              </a:rPr>
              <a:t>Разрыв </a:t>
            </a:r>
            <a:r>
              <a:rPr sz="2400" b="1" spc="-10" dirty="0">
                <a:latin typeface="Calibri"/>
                <a:cs typeface="Calibri"/>
              </a:rPr>
              <a:t>поколений;</a:t>
            </a:r>
            <a:endParaRPr sz="2400" dirty="0">
              <a:latin typeface="Calibri"/>
              <a:cs typeface="Calibri"/>
            </a:endParaRPr>
          </a:p>
          <a:p>
            <a:pPr marL="355568" marR="733995" indent="-342869">
              <a:lnSpc>
                <a:spcPts val="2590"/>
              </a:lnSpc>
              <a:spcBef>
                <a:spcPts val="325"/>
              </a:spcBef>
              <a:buFont typeface="Wingdings"/>
              <a:buChar char=""/>
              <a:tabLst>
                <a:tab pos="355568" algn="l"/>
              </a:tabLst>
            </a:pPr>
            <a:r>
              <a:rPr sz="2400" b="1" spc="-5" dirty="0">
                <a:latin typeface="Calibri"/>
                <a:cs typeface="Calibri"/>
              </a:rPr>
              <a:t>Понятие Интеллектуальной </a:t>
            </a:r>
            <a:r>
              <a:rPr sz="2400" b="1" dirty="0">
                <a:latin typeface="Calibri"/>
                <a:cs typeface="Calibri"/>
              </a:rPr>
              <a:t>и </a:t>
            </a:r>
            <a:r>
              <a:rPr sz="2400" b="1" spc="-5" dirty="0">
                <a:latin typeface="Calibri"/>
                <a:cs typeface="Calibri"/>
              </a:rPr>
              <a:t>частной собственности  является </a:t>
            </a:r>
            <a:r>
              <a:rPr sz="2400" b="1" dirty="0">
                <a:latin typeface="Calibri"/>
                <a:cs typeface="Calibri"/>
              </a:rPr>
              <a:t>все </a:t>
            </a:r>
            <a:r>
              <a:rPr sz="2400" b="1" spc="-10" dirty="0">
                <a:latin typeface="Calibri"/>
                <a:cs typeface="Calibri"/>
              </a:rPr>
              <a:t>еще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новой;</a:t>
            </a:r>
            <a:endParaRPr sz="2400" dirty="0">
              <a:latin typeface="Calibri"/>
              <a:cs typeface="Calibri"/>
            </a:endParaRPr>
          </a:p>
          <a:p>
            <a:pPr marL="355568" indent="-342869">
              <a:lnSpc>
                <a:spcPts val="2700"/>
              </a:lnSpc>
              <a:buFont typeface="Wingdings"/>
              <a:buChar char=""/>
              <a:tabLst>
                <a:tab pos="355568" algn="l"/>
              </a:tabLst>
            </a:pPr>
            <a:r>
              <a:rPr sz="2400" b="1" spc="-5" dirty="0">
                <a:latin typeface="Calibri"/>
                <a:cs typeface="Calibri"/>
              </a:rPr>
              <a:t>Низкий </a:t>
            </a:r>
            <a:r>
              <a:rPr sz="2400" b="1" dirty="0">
                <a:latin typeface="Calibri"/>
                <a:cs typeface="Calibri"/>
              </a:rPr>
              <a:t>уровень </a:t>
            </a:r>
            <a:r>
              <a:rPr sz="2400" b="1" spc="-5" dirty="0">
                <a:latin typeface="Calibri"/>
                <a:cs typeface="Calibri"/>
              </a:rPr>
              <a:t>оплаты </a:t>
            </a:r>
            <a:r>
              <a:rPr sz="2400" b="1" spc="-30" dirty="0">
                <a:latin typeface="Calibri"/>
                <a:cs typeface="Calibri"/>
              </a:rPr>
              <a:t>труда </a:t>
            </a:r>
            <a:r>
              <a:rPr sz="2400" b="1" dirty="0">
                <a:latin typeface="Calibri"/>
                <a:cs typeface="Calibri"/>
              </a:rPr>
              <a:t>и </a:t>
            </a:r>
            <a:r>
              <a:rPr sz="2400" b="1" spc="-5" dirty="0">
                <a:latin typeface="Calibri"/>
                <a:cs typeface="Calibri"/>
              </a:rPr>
              <a:t>мотивации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сфере</a:t>
            </a:r>
            <a:endParaRPr sz="2400" dirty="0">
              <a:latin typeface="Calibri"/>
              <a:cs typeface="Calibri"/>
            </a:endParaRPr>
          </a:p>
          <a:p>
            <a:pPr marL="355568">
              <a:lnSpc>
                <a:spcPts val="2735"/>
              </a:lnSpc>
            </a:pPr>
            <a:r>
              <a:rPr sz="2400" b="1" spc="-5" dirty="0">
                <a:latin typeface="Calibri"/>
                <a:cs typeface="Calibri"/>
              </a:rPr>
              <a:t>образования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науки;</a:t>
            </a:r>
            <a:endParaRPr sz="2400" dirty="0">
              <a:latin typeface="Calibri"/>
              <a:cs typeface="Calibri"/>
            </a:endParaRPr>
          </a:p>
          <a:p>
            <a:pPr marL="355568" marR="325091" indent="-342869">
              <a:lnSpc>
                <a:spcPts val="2590"/>
              </a:lnSpc>
              <a:spcBef>
                <a:spcPts val="325"/>
              </a:spcBef>
              <a:buFont typeface="Wingdings"/>
              <a:buChar char=""/>
              <a:tabLst>
                <a:tab pos="355568" algn="l"/>
              </a:tabLst>
            </a:pPr>
            <a:r>
              <a:rPr sz="2400" b="1" spc="-5" dirty="0">
                <a:latin typeface="Calibri"/>
                <a:cs typeface="Calibri"/>
              </a:rPr>
              <a:t>Министерство не </a:t>
            </a:r>
            <a:r>
              <a:rPr sz="2400" b="1" dirty="0">
                <a:latin typeface="Calibri"/>
                <a:cs typeface="Calibri"/>
              </a:rPr>
              <a:t>в </a:t>
            </a:r>
            <a:r>
              <a:rPr sz="2400" b="1" spc="-5" dirty="0">
                <a:latin typeface="Calibri"/>
                <a:cs typeface="Calibri"/>
              </a:rPr>
              <a:t>полной мере занимается </a:t>
            </a:r>
            <a:r>
              <a:rPr sz="2400" b="1" spc="-10" dirty="0">
                <a:latin typeface="Calibri"/>
                <a:cs typeface="Calibri"/>
              </a:rPr>
              <a:t>политикой  </a:t>
            </a:r>
            <a:r>
              <a:rPr sz="2400" b="1" spc="-5" dirty="0">
                <a:latin typeface="Calibri"/>
                <a:cs typeface="Calibri"/>
              </a:rPr>
              <a:t>образования;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074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908685"/>
          </a:xfrm>
          <a:custGeom>
            <a:avLst/>
            <a:gdLst/>
            <a:ahLst/>
            <a:cxnLst/>
            <a:rect l="l" t="t" r="r" b="b"/>
            <a:pathLst>
              <a:path w="8784590" h="908685">
                <a:moveTo>
                  <a:pt x="0" y="908303"/>
                </a:moveTo>
                <a:lnTo>
                  <a:pt x="8784336" y="908303"/>
                </a:lnTo>
                <a:lnTo>
                  <a:pt x="8784336" y="0"/>
                </a:lnTo>
                <a:lnTo>
                  <a:pt x="0" y="0"/>
                </a:lnTo>
                <a:lnTo>
                  <a:pt x="0" y="90830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80995" y="3760"/>
            <a:ext cx="2382011" cy="585404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6509">
              <a:spcBef>
                <a:spcPts val="100"/>
              </a:spcBef>
            </a:pPr>
            <a:r>
              <a:rPr spc="-10" dirty="0">
                <a:solidFill>
                  <a:srgbClr val="FFFF00"/>
                </a:solidFill>
              </a:rPr>
              <a:t>Что</a:t>
            </a:r>
            <a:r>
              <a:rPr spc="-80" dirty="0">
                <a:solidFill>
                  <a:srgbClr val="FFFF00"/>
                </a:solidFill>
              </a:rPr>
              <a:t> </a:t>
            </a:r>
            <a:r>
              <a:rPr spc="-15" dirty="0">
                <a:solidFill>
                  <a:srgbClr val="FFFF00"/>
                </a:solidFill>
              </a:rPr>
              <a:t>делать?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6842" y="817560"/>
            <a:ext cx="7815580" cy="5717618"/>
          </a:xfrm>
          <a:prstGeom prst="rect">
            <a:avLst/>
          </a:prstGeom>
        </p:spPr>
        <p:txBody>
          <a:bodyPr vert="horz" wrap="square" lIns="0" tIns="60954" rIns="0" bIns="0" rtlCol="0">
            <a:spAutoFit/>
          </a:bodyPr>
          <a:lstStyle/>
          <a:p>
            <a:pPr marL="12699">
              <a:spcBef>
                <a:spcPts val="480"/>
              </a:spcBef>
              <a:buSzPct val="75000"/>
              <a:buAutoNum type="arabicPeriod"/>
              <a:tabLst>
                <a:tab pos="316202" algn="l"/>
              </a:tabLst>
            </a:pPr>
            <a:r>
              <a:rPr sz="3200" b="1" spc="-15" dirty="0">
                <a:latin typeface="Calibri"/>
                <a:cs typeface="Calibri"/>
              </a:rPr>
              <a:t>Последовательно </a:t>
            </a:r>
            <a:r>
              <a:rPr sz="3200" b="1" dirty="0">
                <a:latin typeface="Calibri"/>
                <a:cs typeface="Calibri"/>
              </a:rPr>
              <a:t>реализовывать </a:t>
            </a:r>
            <a:r>
              <a:rPr sz="3200" b="1" spc="-5" dirty="0">
                <a:latin typeface="Calibri"/>
                <a:cs typeface="Calibri"/>
              </a:rPr>
              <a:t>план по</a:t>
            </a:r>
            <a:endParaRPr sz="3200">
              <a:latin typeface="Calibri"/>
              <a:cs typeface="Calibri"/>
            </a:endParaRPr>
          </a:p>
          <a:p>
            <a:pPr marL="12699">
              <a:spcBef>
                <a:spcPts val="380"/>
              </a:spcBef>
            </a:pPr>
            <a:r>
              <a:rPr sz="3200" b="1" spc="-10" dirty="0">
                <a:latin typeface="Calibri"/>
                <a:cs typeface="Calibri"/>
              </a:rPr>
              <a:t>демонтажу коррупции;</a:t>
            </a:r>
            <a:endParaRPr sz="3200">
              <a:latin typeface="Calibri"/>
              <a:cs typeface="Calibri"/>
            </a:endParaRPr>
          </a:p>
          <a:p>
            <a:pPr marL="12699" marR="5079">
              <a:lnSpc>
                <a:spcPts val="3650"/>
              </a:lnSpc>
              <a:spcBef>
                <a:spcPts val="1645"/>
              </a:spcBef>
              <a:buAutoNum type="arabicPeriod" startAt="2"/>
              <a:tabLst>
                <a:tab pos="419697" algn="l"/>
              </a:tabLst>
            </a:pPr>
            <a:r>
              <a:rPr sz="3200" b="1" spc="-5" dirty="0">
                <a:latin typeface="Calibri"/>
                <a:cs typeface="Calibri"/>
              </a:rPr>
              <a:t>Обеспечивать открытость </a:t>
            </a:r>
            <a:r>
              <a:rPr sz="3200" b="1" dirty="0">
                <a:latin typeface="Calibri"/>
                <a:cs typeface="Calibri"/>
              </a:rPr>
              <a:t>и </a:t>
            </a:r>
            <a:r>
              <a:rPr sz="3200" b="1" spc="-5" dirty="0">
                <a:latin typeface="Calibri"/>
                <a:cs typeface="Calibri"/>
              </a:rPr>
              <a:t>прозрачность  </a:t>
            </a:r>
            <a:r>
              <a:rPr sz="3200" b="1" spc="-10" dirty="0">
                <a:latin typeface="Calibri"/>
                <a:cs typeface="Calibri"/>
              </a:rPr>
              <a:t>политик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процедур;</a:t>
            </a:r>
            <a:endParaRPr sz="3200">
              <a:latin typeface="Calibri"/>
              <a:cs typeface="Calibri"/>
            </a:endParaRPr>
          </a:p>
          <a:p>
            <a:pPr marL="12699" marR="76828">
              <a:lnSpc>
                <a:spcPts val="3650"/>
              </a:lnSpc>
              <a:spcBef>
                <a:spcPts val="1150"/>
              </a:spcBef>
              <a:buAutoNum type="arabicPeriod" startAt="2"/>
              <a:tabLst>
                <a:tab pos="419697" algn="l"/>
              </a:tabLst>
            </a:pPr>
            <a:r>
              <a:rPr sz="3200" b="1" spc="-15" dirty="0">
                <a:latin typeface="Calibri"/>
                <a:cs typeface="Calibri"/>
              </a:rPr>
              <a:t>Продвигать </a:t>
            </a:r>
            <a:r>
              <a:rPr sz="3200" b="1" spc="-10" dirty="0">
                <a:latin typeface="Calibri"/>
                <a:cs typeface="Calibri"/>
              </a:rPr>
              <a:t>академическую целостности  политик </a:t>
            </a:r>
            <a:r>
              <a:rPr sz="3200" b="1" dirty="0">
                <a:latin typeface="Calibri"/>
                <a:cs typeface="Calibri"/>
              </a:rPr>
              <a:t>и </a:t>
            </a:r>
            <a:r>
              <a:rPr sz="3200" b="1" spc="-20" dirty="0">
                <a:latin typeface="Calibri"/>
                <a:cs typeface="Calibri"/>
              </a:rPr>
              <a:t>процедур </a:t>
            </a:r>
            <a:r>
              <a:rPr sz="3200" b="1" dirty="0">
                <a:latin typeface="Calibri"/>
                <a:cs typeface="Calibri"/>
              </a:rPr>
              <a:t>в образовании и </a:t>
            </a:r>
            <a:r>
              <a:rPr sz="3200" b="1" spc="-20" dirty="0">
                <a:latin typeface="Calibri"/>
                <a:cs typeface="Calibri"/>
              </a:rPr>
              <a:t>науке</a:t>
            </a:r>
            <a:endParaRPr sz="3200">
              <a:latin typeface="Calibri"/>
              <a:cs typeface="Calibri"/>
            </a:endParaRPr>
          </a:p>
          <a:p>
            <a:pPr marL="419063" indent="-406364">
              <a:lnSpc>
                <a:spcPts val="3744"/>
              </a:lnSpc>
              <a:spcBef>
                <a:spcPts val="869"/>
              </a:spcBef>
              <a:buAutoNum type="arabicPeriod" startAt="2"/>
              <a:tabLst>
                <a:tab pos="419697" algn="l"/>
              </a:tabLst>
            </a:pPr>
            <a:r>
              <a:rPr sz="3200" b="1" spc="-5" dirty="0">
                <a:latin typeface="Calibri"/>
                <a:cs typeface="Calibri"/>
              </a:rPr>
              <a:t>Обеспечить </a:t>
            </a:r>
            <a:r>
              <a:rPr sz="3200" b="1" spc="-10" dirty="0">
                <a:latin typeface="Calibri"/>
                <a:cs typeface="Calibri"/>
              </a:rPr>
              <a:t>условия </a:t>
            </a:r>
            <a:r>
              <a:rPr sz="3200" b="1" spc="-5" dirty="0">
                <a:latin typeface="Calibri"/>
                <a:cs typeface="Calibri"/>
              </a:rPr>
              <a:t>для </a:t>
            </a:r>
            <a:r>
              <a:rPr sz="3200" b="1" spc="-10" dirty="0">
                <a:latin typeface="Calibri"/>
                <a:cs typeface="Calibri"/>
              </a:rPr>
              <a:t>справедливой</a:t>
            </a:r>
            <a:r>
              <a:rPr sz="3200" b="1" spc="6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</a:t>
            </a:r>
            <a:endParaRPr sz="3200">
              <a:latin typeface="Calibri"/>
              <a:cs typeface="Calibri"/>
            </a:endParaRPr>
          </a:p>
          <a:p>
            <a:pPr marL="12699" marR="925748">
              <a:lnSpc>
                <a:spcPts val="3650"/>
              </a:lnSpc>
              <a:spcBef>
                <a:spcPts val="185"/>
              </a:spcBef>
            </a:pPr>
            <a:r>
              <a:rPr sz="3200" b="1" spc="-5" dirty="0">
                <a:latin typeface="Calibri"/>
                <a:cs typeface="Calibri"/>
              </a:rPr>
              <a:t>честной </a:t>
            </a:r>
            <a:r>
              <a:rPr sz="3200" b="1" spc="-10" dirty="0">
                <a:latin typeface="Calibri"/>
                <a:cs typeface="Calibri"/>
              </a:rPr>
              <a:t>конкуренции </a:t>
            </a:r>
            <a:r>
              <a:rPr sz="3200" b="1" dirty="0">
                <a:latin typeface="Calibri"/>
                <a:cs typeface="Calibri"/>
              </a:rPr>
              <a:t>в </a:t>
            </a:r>
            <a:r>
              <a:rPr sz="3200" b="1" spc="-5" dirty="0">
                <a:latin typeface="Calibri"/>
                <a:cs typeface="Calibri"/>
              </a:rPr>
              <a:t>образовании </a:t>
            </a:r>
            <a:r>
              <a:rPr sz="3200" b="1" dirty="0">
                <a:latin typeface="Calibri"/>
                <a:cs typeface="Calibri"/>
              </a:rPr>
              <a:t>и  </a:t>
            </a:r>
            <a:r>
              <a:rPr sz="3200" b="1" spc="-15" dirty="0">
                <a:latin typeface="Calibri"/>
                <a:cs typeface="Calibri"/>
              </a:rPr>
              <a:t>академическом</a:t>
            </a:r>
            <a:r>
              <a:rPr sz="3200" b="1" spc="-5" dirty="0">
                <a:latin typeface="Calibri"/>
                <a:cs typeface="Calibri"/>
              </a:rPr>
              <a:t> сообществе</a:t>
            </a:r>
            <a:endParaRPr sz="3200">
              <a:latin typeface="Calibri"/>
              <a:cs typeface="Calibri"/>
            </a:endParaRPr>
          </a:p>
          <a:p>
            <a:pPr marL="419063" indent="-406364">
              <a:spcBef>
                <a:spcPts val="869"/>
              </a:spcBef>
              <a:buAutoNum type="arabicPeriod" startAt="5"/>
              <a:tabLst>
                <a:tab pos="419697" algn="l"/>
              </a:tabLst>
            </a:pPr>
            <a:r>
              <a:rPr sz="3200" b="1" spc="-5" dirty="0">
                <a:latin typeface="Calibri"/>
                <a:cs typeface="Calibri"/>
              </a:rPr>
              <a:t>Обеспечить неотвратимость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наказания</a:t>
            </a:r>
            <a:endParaRPr sz="32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4497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908685"/>
          </a:xfrm>
          <a:custGeom>
            <a:avLst/>
            <a:gdLst/>
            <a:ahLst/>
            <a:cxnLst/>
            <a:rect l="l" t="t" r="r" b="b"/>
            <a:pathLst>
              <a:path w="8784590" h="908685">
                <a:moveTo>
                  <a:pt x="0" y="908303"/>
                </a:moveTo>
                <a:lnTo>
                  <a:pt x="8784336" y="908303"/>
                </a:lnTo>
                <a:lnTo>
                  <a:pt x="8784336" y="0"/>
                </a:lnTo>
                <a:lnTo>
                  <a:pt x="0" y="0"/>
                </a:lnTo>
                <a:lnTo>
                  <a:pt x="0" y="908303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80995" y="3760"/>
            <a:ext cx="2382011" cy="585404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6509">
              <a:spcBef>
                <a:spcPts val="100"/>
              </a:spcBef>
            </a:pPr>
            <a:r>
              <a:rPr spc="-10" dirty="0">
                <a:solidFill>
                  <a:srgbClr val="FFFF00"/>
                </a:solidFill>
              </a:rPr>
              <a:t>Что</a:t>
            </a:r>
            <a:r>
              <a:rPr spc="-80" dirty="0">
                <a:solidFill>
                  <a:srgbClr val="FFFF00"/>
                </a:solidFill>
              </a:rPr>
              <a:t> </a:t>
            </a:r>
            <a:r>
              <a:rPr spc="-15" dirty="0">
                <a:solidFill>
                  <a:srgbClr val="FFFF00"/>
                </a:solidFill>
              </a:rPr>
              <a:t>делать?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6841" y="863853"/>
            <a:ext cx="7865745" cy="57004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>
              <a:lnSpc>
                <a:spcPts val="3940"/>
              </a:lnSpc>
              <a:buSzPct val="112500"/>
              <a:buAutoNum type="arabicPeriod" startAt="6"/>
              <a:tabLst>
                <a:tab pos="445095" algn="l"/>
              </a:tabLst>
            </a:pPr>
            <a:r>
              <a:rPr sz="3200" b="1" dirty="0">
                <a:latin typeface="Calibri"/>
                <a:cs typeface="Calibri"/>
              </a:rPr>
              <a:t>Признание </a:t>
            </a:r>
            <a:r>
              <a:rPr sz="3200" b="1" spc="-5" dirty="0">
                <a:latin typeface="Calibri"/>
                <a:cs typeface="Calibri"/>
              </a:rPr>
              <a:t>со-финансирования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сектора</a:t>
            </a:r>
            <a:endParaRPr sz="3200" dirty="0">
              <a:latin typeface="Calibri"/>
              <a:cs typeface="Calibri"/>
            </a:endParaRPr>
          </a:p>
          <a:p>
            <a:pPr marL="12699">
              <a:lnSpc>
                <a:spcPts val="3759"/>
              </a:lnSpc>
            </a:pPr>
            <a:r>
              <a:rPr sz="3200" b="1" dirty="0">
                <a:latin typeface="Calibri"/>
                <a:cs typeface="Calibri"/>
              </a:rPr>
              <a:t>образования и </a:t>
            </a:r>
            <a:r>
              <a:rPr sz="3200" b="1" spc="-10" dirty="0">
                <a:latin typeface="Calibri"/>
                <a:cs typeface="Calibri"/>
              </a:rPr>
              <a:t>науки </a:t>
            </a:r>
            <a:r>
              <a:rPr sz="3200" b="1" spc="-20" dirty="0">
                <a:latin typeface="Calibri"/>
                <a:cs typeface="Calibri"/>
              </a:rPr>
              <a:t>родителями,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учеными</a:t>
            </a:r>
            <a:endParaRPr sz="3200" dirty="0">
              <a:latin typeface="Calibri"/>
              <a:cs typeface="Calibri"/>
            </a:endParaRPr>
          </a:p>
          <a:p>
            <a:pPr marL="12699" marR="752408">
              <a:lnSpc>
                <a:spcPts val="3650"/>
              </a:lnSpc>
              <a:spcBef>
                <a:spcPts val="1240"/>
              </a:spcBef>
              <a:buAutoNum type="arabicPeriod" startAt="7"/>
              <a:tabLst>
                <a:tab pos="420333" algn="l"/>
              </a:tabLst>
            </a:pPr>
            <a:r>
              <a:rPr sz="3200" b="1" dirty="0">
                <a:latin typeface="Calibri"/>
                <a:cs typeface="Calibri"/>
              </a:rPr>
              <a:t>Признать </a:t>
            </a:r>
            <a:r>
              <a:rPr sz="3200" b="1" spc="-5" dirty="0">
                <a:latin typeface="Calibri"/>
                <a:cs typeface="Calibri"/>
              </a:rPr>
              <a:t>наличие </a:t>
            </a:r>
            <a:r>
              <a:rPr sz="3200" b="1" spc="-10" dirty="0">
                <a:latin typeface="Calibri"/>
                <a:cs typeface="Calibri"/>
              </a:rPr>
              <a:t>монополий </a:t>
            </a:r>
            <a:r>
              <a:rPr sz="3200" b="1" dirty="0">
                <a:latin typeface="Calibri"/>
                <a:cs typeface="Calibri"/>
              </a:rPr>
              <a:t>в  </a:t>
            </a:r>
            <a:r>
              <a:rPr sz="3200" b="1" spc="-5" dirty="0">
                <a:latin typeface="Calibri"/>
                <a:cs typeface="Calibri"/>
              </a:rPr>
              <a:t>тестировании </a:t>
            </a:r>
            <a:r>
              <a:rPr sz="3200" b="1" dirty="0">
                <a:latin typeface="Calibri"/>
                <a:cs typeface="Calibri"/>
              </a:rPr>
              <a:t>и </a:t>
            </a:r>
            <a:r>
              <a:rPr sz="3200" b="1" spc="-5" dirty="0">
                <a:latin typeface="Calibri"/>
                <a:cs typeface="Calibri"/>
              </a:rPr>
              <a:t>работать над качеством  </a:t>
            </a:r>
            <a:r>
              <a:rPr sz="3200" b="1" spc="-10" dirty="0">
                <a:latin typeface="Calibri"/>
                <a:cs typeface="Calibri"/>
              </a:rPr>
              <a:t>тестов</a:t>
            </a:r>
            <a:endParaRPr sz="3200" dirty="0">
              <a:latin typeface="Calibri"/>
              <a:cs typeface="Calibri"/>
            </a:endParaRPr>
          </a:p>
          <a:p>
            <a:pPr marL="12699" marR="175245">
              <a:lnSpc>
                <a:spcPts val="3650"/>
              </a:lnSpc>
              <a:spcBef>
                <a:spcPts val="1150"/>
              </a:spcBef>
              <a:buAutoNum type="arabicPeriod" startAt="7"/>
              <a:tabLst>
                <a:tab pos="419063" algn="l"/>
              </a:tabLst>
            </a:pPr>
            <a:r>
              <a:rPr sz="3200" b="1" spc="-5" dirty="0">
                <a:latin typeface="Calibri"/>
                <a:cs typeface="Calibri"/>
              </a:rPr>
              <a:t>Работать над </a:t>
            </a:r>
            <a:r>
              <a:rPr sz="3200" b="1" spc="-10" dirty="0">
                <a:latin typeface="Calibri"/>
                <a:cs typeface="Calibri"/>
              </a:rPr>
              <a:t>условиями </a:t>
            </a:r>
            <a:r>
              <a:rPr sz="3200" b="1" spc="-5" dirty="0">
                <a:latin typeface="Calibri"/>
                <a:cs typeface="Calibri"/>
              </a:rPr>
              <a:t>по </a:t>
            </a:r>
            <a:r>
              <a:rPr sz="3200" b="1" dirty="0">
                <a:latin typeface="Calibri"/>
                <a:cs typeface="Calibri"/>
              </a:rPr>
              <a:t>повышению  </a:t>
            </a:r>
            <a:r>
              <a:rPr sz="3200" b="1" spc="-5" dirty="0">
                <a:latin typeface="Calibri"/>
                <a:cs typeface="Calibri"/>
              </a:rPr>
              <a:t>зарплат </a:t>
            </a:r>
            <a:r>
              <a:rPr sz="3200" b="1" dirty="0">
                <a:latin typeface="Calibri"/>
                <a:cs typeface="Calibri"/>
              </a:rPr>
              <a:t>в </a:t>
            </a:r>
            <a:r>
              <a:rPr sz="3200" b="1" spc="-10" dirty="0">
                <a:latin typeface="Calibri"/>
                <a:cs typeface="Calibri"/>
              </a:rPr>
              <a:t>секторе </a:t>
            </a:r>
            <a:r>
              <a:rPr sz="3200" b="1" spc="-5" dirty="0">
                <a:latin typeface="Calibri"/>
                <a:cs typeface="Calibri"/>
              </a:rPr>
              <a:t>при росте</a:t>
            </a:r>
            <a:r>
              <a:rPr sz="3200" b="1" spc="1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квалификации</a:t>
            </a:r>
            <a:endParaRPr sz="3200" dirty="0">
              <a:latin typeface="Calibri"/>
              <a:cs typeface="Calibri"/>
            </a:endParaRPr>
          </a:p>
          <a:p>
            <a:pPr marL="418428" indent="-405729">
              <a:spcBef>
                <a:spcPts val="869"/>
              </a:spcBef>
              <a:buAutoNum type="arabicPeriod" startAt="7"/>
              <a:tabLst>
                <a:tab pos="419063" algn="l"/>
                <a:tab pos="5784971" algn="l"/>
              </a:tabLst>
            </a:pPr>
            <a:r>
              <a:rPr sz="3200" b="1" dirty="0">
                <a:latin typeface="Calibri"/>
                <a:cs typeface="Calibri"/>
              </a:rPr>
              <a:t>Повышать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навыки</a:t>
            </a:r>
            <a:r>
              <a:rPr sz="3200" b="1" spc="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лидерства	</a:t>
            </a:r>
            <a:r>
              <a:rPr sz="3200" b="1" dirty="0">
                <a:latin typeface="Calibri"/>
                <a:cs typeface="Calibri"/>
              </a:rPr>
              <a:t>в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секторе</a:t>
            </a:r>
            <a:endParaRPr sz="3200" dirty="0">
              <a:latin typeface="Calibri"/>
              <a:cs typeface="Calibri"/>
            </a:endParaRPr>
          </a:p>
          <a:p>
            <a:pPr marL="624150" indent="-611451">
              <a:spcBef>
                <a:spcPts val="960"/>
              </a:spcBef>
              <a:buAutoNum type="arabicPeriod" startAt="7"/>
              <a:tabLst>
                <a:tab pos="624784" algn="l"/>
              </a:tabLst>
            </a:pPr>
            <a:r>
              <a:rPr sz="3200" b="1" spc="-5" dirty="0">
                <a:latin typeface="Calibri"/>
                <a:cs typeface="Calibri"/>
              </a:rPr>
              <a:t>Доступ </a:t>
            </a:r>
            <a:r>
              <a:rPr sz="3200" b="1" spc="-10" dirty="0">
                <a:latin typeface="Calibri"/>
                <a:cs typeface="Calibri"/>
              </a:rPr>
              <a:t>учителей </a:t>
            </a:r>
            <a:r>
              <a:rPr sz="3200" b="1" dirty="0">
                <a:latin typeface="Calibri"/>
                <a:cs typeface="Calibri"/>
              </a:rPr>
              <a:t>к </a:t>
            </a:r>
            <a:r>
              <a:rPr sz="3200" b="1" spc="-5" dirty="0">
                <a:latin typeface="Calibri"/>
                <a:cs typeface="Calibri"/>
              </a:rPr>
              <a:t>интернету</a:t>
            </a:r>
            <a:endParaRPr sz="3200" dirty="0">
              <a:latin typeface="Calibri"/>
              <a:cs typeface="Calibri"/>
            </a:endParaRPr>
          </a:p>
          <a:p>
            <a:pPr marL="624150" indent="-611451">
              <a:spcBef>
                <a:spcPts val="955"/>
              </a:spcBef>
              <a:buAutoNum type="arabicPeriod" startAt="7"/>
              <a:tabLst>
                <a:tab pos="624784" algn="l"/>
                <a:tab pos="5662428" algn="l"/>
              </a:tabLst>
            </a:pPr>
            <a:r>
              <a:rPr sz="3200" b="1" dirty="0">
                <a:latin typeface="Calibri"/>
                <a:cs typeface="Calibri"/>
              </a:rPr>
              <a:t>Повышение</a:t>
            </a:r>
            <a:r>
              <a:rPr sz="3200" b="1" spc="6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квалификации	</a:t>
            </a:r>
            <a:r>
              <a:rPr sz="3200" b="1" spc="-10" dirty="0">
                <a:latin typeface="Calibri"/>
                <a:cs typeface="Calibri"/>
              </a:rPr>
              <a:t>кадров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9251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3999" cy="1219200"/>
          </a:xfrm>
          <a:custGeom>
            <a:avLst/>
            <a:gdLst/>
            <a:ahLst/>
            <a:cxnLst/>
            <a:rect l="l" t="t" r="r" b="b"/>
            <a:pathLst>
              <a:path w="8077200" h="1463040">
                <a:moveTo>
                  <a:pt x="0" y="1463039"/>
                </a:moveTo>
                <a:lnTo>
                  <a:pt x="8077200" y="1463039"/>
                </a:lnTo>
                <a:lnTo>
                  <a:pt x="8077200" y="0"/>
                </a:lnTo>
                <a:lnTo>
                  <a:pt x="0" y="0"/>
                </a:lnTo>
                <a:lnTo>
                  <a:pt x="0" y="146303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405" y="123826"/>
            <a:ext cx="8381593" cy="998349"/>
          </a:xfrm>
          <a:prstGeom prst="rect">
            <a:avLst/>
          </a:prstGeom>
        </p:spPr>
        <p:txBody>
          <a:bodyPr vert="horz" wrap="square" lIns="0" tIns="13334" rIns="0" bIns="0" rtlCol="0">
            <a:spAutoFit/>
          </a:bodyPr>
          <a:lstStyle/>
          <a:p>
            <a:pPr marL="355568" marR="5079" indent="-342869" algn="ctr">
              <a:spcBef>
                <a:spcPts val="105"/>
              </a:spcBef>
            </a:pPr>
            <a:r>
              <a:rPr sz="3200" spc="-5" dirty="0">
                <a:solidFill>
                  <a:srgbClr val="FFFF00"/>
                </a:solidFill>
              </a:rPr>
              <a:t>Мониторинг </a:t>
            </a:r>
            <a:r>
              <a:rPr sz="3200" dirty="0">
                <a:solidFill>
                  <a:srgbClr val="FFFF00"/>
                </a:solidFill>
              </a:rPr>
              <a:t>реализации </a:t>
            </a:r>
            <a:r>
              <a:rPr sz="3200" spc="-5" dirty="0">
                <a:solidFill>
                  <a:srgbClr val="FFFF00"/>
                </a:solidFill>
              </a:rPr>
              <a:t>планов по  </a:t>
            </a:r>
            <a:r>
              <a:rPr sz="3200" spc="-10" dirty="0">
                <a:solidFill>
                  <a:srgbClr val="FFFF00"/>
                </a:solidFill>
              </a:rPr>
              <a:t>демонтажу системной коррупции  </a:t>
            </a:r>
            <a:r>
              <a:rPr sz="3200" spc="-5" dirty="0">
                <a:solidFill>
                  <a:srgbClr val="FFFF00"/>
                </a:solidFill>
              </a:rPr>
              <a:t>показал:</a:t>
            </a:r>
            <a:endParaRPr sz="3200" dirty="0">
              <a:solidFill>
                <a:srgbClr val="FFFF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303" y="1555496"/>
            <a:ext cx="7647940" cy="5350902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0"/>
              </a:spcBef>
            </a:pPr>
            <a:r>
              <a:rPr sz="3000" b="1" dirty="0">
                <a:latin typeface="Calibri"/>
                <a:cs typeface="Calibri"/>
              </a:rPr>
              <a:t>Из 168 </a:t>
            </a:r>
            <a:r>
              <a:rPr sz="3000" b="1" spc="-10" dirty="0">
                <a:latin typeface="Calibri"/>
                <a:cs typeface="Calibri"/>
              </a:rPr>
              <a:t>антикоррупционных</a:t>
            </a:r>
            <a:r>
              <a:rPr sz="3000" b="1" spc="25" dirty="0">
                <a:latin typeface="Calibri"/>
                <a:cs typeface="Calibri"/>
              </a:rPr>
              <a:t> </a:t>
            </a:r>
            <a:r>
              <a:rPr sz="3000" b="1" spc="-10" dirty="0">
                <a:latin typeface="Calibri"/>
                <a:cs typeface="Calibri"/>
              </a:rPr>
              <a:t>мероприятий</a:t>
            </a:r>
            <a:endParaRPr sz="3000">
              <a:latin typeface="Calibri"/>
              <a:cs typeface="Calibri"/>
            </a:endParaRPr>
          </a:p>
          <a:p>
            <a:pPr marL="12699"/>
            <a:r>
              <a:rPr sz="3000" b="1" spc="-10" dirty="0">
                <a:latin typeface="Calibri"/>
                <a:cs typeface="Calibri"/>
              </a:rPr>
              <a:t>выполнено </a:t>
            </a:r>
            <a:r>
              <a:rPr sz="3000" b="1" dirty="0">
                <a:latin typeface="Calibri"/>
                <a:cs typeface="Calibri"/>
              </a:rPr>
              <a:t>- </a:t>
            </a:r>
            <a:r>
              <a:rPr sz="3000" b="1" spc="-5" dirty="0">
                <a:latin typeface="Calibri"/>
                <a:cs typeface="Calibri"/>
              </a:rPr>
              <a:t>52%, частично </a:t>
            </a:r>
            <a:r>
              <a:rPr sz="3000" b="1" dirty="0">
                <a:latin typeface="Calibri"/>
                <a:cs typeface="Calibri"/>
              </a:rPr>
              <a:t>-</a:t>
            </a:r>
            <a:r>
              <a:rPr sz="3000" b="1" spc="-2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21%,</a:t>
            </a:r>
            <a:endParaRPr sz="3000">
              <a:latin typeface="Calibri"/>
              <a:cs typeface="Calibri"/>
            </a:endParaRPr>
          </a:p>
          <a:p>
            <a:pPr marL="12699"/>
            <a:r>
              <a:rPr sz="3000" b="1" spc="-5" dirty="0">
                <a:latin typeface="Calibri"/>
                <a:cs typeface="Calibri"/>
              </a:rPr>
              <a:t>не </a:t>
            </a:r>
            <a:r>
              <a:rPr sz="3000" b="1" spc="-10" dirty="0">
                <a:latin typeface="Calibri"/>
                <a:cs typeface="Calibri"/>
              </a:rPr>
              <a:t>исполнено</a:t>
            </a:r>
            <a:r>
              <a:rPr sz="3000" b="1" dirty="0">
                <a:latin typeface="Calibri"/>
                <a:cs typeface="Calibri"/>
              </a:rPr>
              <a:t> 27%</a:t>
            </a:r>
            <a:endParaRPr sz="3000">
              <a:latin typeface="Calibri"/>
              <a:cs typeface="Calibri"/>
            </a:endParaRPr>
          </a:p>
          <a:p>
            <a:pPr marL="355568" indent="-342869">
              <a:buFont typeface="Arial"/>
              <a:buChar char="•"/>
              <a:tabLst>
                <a:tab pos="354933" algn="l"/>
                <a:tab pos="355568" algn="l"/>
              </a:tabLst>
            </a:pPr>
            <a:r>
              <a:rPr sz="3000" b="1" dirty="0">
                <a:latin typeface="Calibri"/>
                <a:cs typeface="Calibri"/>
              </a:rPr>
              <a:t>Нет </a:t>
            </a:r>
            <a:r>
              <a:rPr sz="3000" b="1" spc="-15" dirty="0">
                <a:latin typeface="Calibri"/>
                <a:cs typeface="Calibri"/>
              </a:rPr>
              <a:t>единого</a:t>
            </a:r>
            <a:r>
              <a:rPr sz="3000" b="1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понимания</a:t>
            </a:r>
            <a:endParaRPr sz="3000">
              <a:latin typeface="Calibri"/>
              <a:cs typeface="Calibri"/>
            </a:endParaRPr>
          </a:p>
          <a:p>
            <a:pPr marL="355568" indent="-342869">
              <a:buFont typeface="Arial"/>
              <a:buChar char="•"/>
              <a:tabLst>
                <a:tab pos="354933" algn="l"/>
                <a:tab pos="355568" algn="l"/>
              </a:tabLst>
            </a:pPr>
            <a:r>
              <a:rPr sz="3000" b="1" dirty="0">
                <a:latin typeface="Calibri"/>
                <a:cs typeface="Calibri"/>
              </a:rPr>
              <a:t>Нет </a:t>
            </a:r>
            <a:r>
              <a:rPr sz="3000" b="1" spc="-15" dirty="0">
                <a:latin typeface="Calibri"/>
                <a:cs typeface="Calibri"/>
              </a:rPr>
              <a:t>четкого регламента</a:t>
            </a:r>
            <a:r>
              <a:rPr sz="3000" b="1" spc="10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работ</a:t>
            </a:r>
            <a:endParaRPr sz="3000">
              <a:latin typeface="Calibri"/>
              <a:cs typeface="Calibri"/>
            </a:endParaRPr>
          </a:p>
          <a:p>
            <a:pPr marL="355568" marR="5079" indent="-342869">
              <a:lnSpc>
                <a:spcPts val="2880"/>
              </a:lnSpc>
              <a:spcBef>
                <a:spcPts val="695"/>
              </a:spcBef>
              <a:buFont typeface="Arial"/>
              <a:buChar char="•"/>
              <a:tabLst>
                <a:tab pos="354933" algn="l"/>
                <a:tab pos="355568" algn="l"/>
              </a:tabLst>
            </a:pPr>
            <a:r>
              <a:rPr sz="3000" b="1" dirty="0">
                <a:latin typeface="Calibri"/>
                <a:cs typeface="Calibri"/>
              </a:rPr>
              <a:t>Нет </a:t>
            </a:r>
            <a:r>
              <a:rPr sz="3000" b="1" spc="-10" dirty="0">
                <a:latin typeface="Calibri"/>
                <a:cs typeface="Calibri"/>
              </a:rPr>
              <a:t>слаженности взаимодействия </a:t>
            </a:r>
            <a:r>
              <a:rPr sz="3000" b="1" spc="-5" dirty="0">
                <a:latin typeface="Calibri"/>
                <a:cs typeface="Calibri"/>
              </a:rPr>
              <a:t>внутри  МОН </a:t>
            </a:r>
            <a:r>
              <a:rPr sz="3000" b="1" dirty="0">
                <a:latin typeface="Calibri"/>
                <a:cs typeface="Calibri"/>
              </a:rPr>
              <a:t>и </a:t>
            </a:r>
            <a:r>
              <a:rPr sz="3000" b="1" spc="-20" dirty="0">
                <a:latin typeface="Calibri"/>
                <a:cs typeface="Calibri"/>
              </a:rPr>
              <a:t>между </a:t>
            </a:r>
            <a:r>
              <a:rPr sz="3000" b="1" spc="-10" dirty="0">
                <a:latin typeface="Calibri"/>
                <a:cs typeface="Calibri"/>
              </a:rPr>
              <a:t>государственными</a:t>
            </a:r>
            <a:r>
              <a:rPr sz="3000" b="1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органами</a:t>
            </a:r>
            <a:endParaRPr sz="3000">
              <a:latin typeface="Calibri"/>
              <a:cs typeface="Calibri"/>
            </a:endParaRPr>
          </a:p>
          <a:p>
            <a:pPr marL="355568" indent="-342869">
              <a:lnSpc>
                <a:spcPts val="3240"/>
              </a:lnSpc>
              <a:spcBef>
                <a:spcPts val="20"/>
              </a:spcBef>
              <a:buFont typeface="Arial"/>
              <a:buChar char="•"/>
              <a:tabLst>
                <a:tab pos="354933" algn="l"/>
                <a:tab pos="355568" algn="l"/>
              </a:tabLst>
            </a:pPr>
            <a:r>
              <a:rPr sz="3000" b="1" spc="-5" dirty="0">
                <a:latin typeface="Calibri"/>
                <a:cs typeface="Calibri"/>
              </a:rPr>
              <a:t>Низкая </a:t>
            </a:r>
            <a:r>
              <a:rPr sz="3000" b="1" spc="-10" dirty="0">
                <a:latin typeface="Calibri"/>
                <a:cs typeface="Calibri"/>
              </a:rPr>
              <a:t>коммуникация </a:t>
            </a:r>
            <a:r>
              <a:rPr sz="3000" b="1" dirty="0">
                <a:latin typeface="Calibri"/>
                <a:cs typeface="Calibri"/>
              </a:rPr>
              <a:t>и </a:t>
            </a:r>
            <a:r>
              <a:rPr sz="3000" b="1" spc="-5" dirty="0">
                <a:latin typeface="Calibri"/>
                <a:cs typeface="Calibri"/>
              </a:rPr>
              <a:t>доступ</a:t>
            </a:r>
            <a:r>
              <a:rPr sz="3000" b="1" spc="2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к</a:t>
            </a:r>
            <a:endParaRPr sz="3000">
              <a:latin typeface="Calibri"/>
              <a:cs typeface="Calibri"/>
            </a:endParaRPr>
          </a:p>
          <a:p>
            <a:pPr marL="355568">
              <a:lnSpc>
                <a:spcPts val="3240"/>
              </a:lnSpc>
            </a:pPr>
            <a:r>
              <a:rPr sz="3000" b="1" dirty="0">
                <a:latin typeface="Calibri"/>
                <a:cs typeface="Calibri"/>
              </a:rPr>
              <a:t>информации </a:t>
            </a:r>
            <a:r>
              <a:rPr sz="3000" b="1" spc="-20" dirty="0">
                <a:latin typeface="Calibri"/>
                <a:cs typeface="Calibri"/>
              </a:rPr>
              <a:t>между</a:t>
            </a:r>
            <a:r>
              <a:rPr sz="3000" b="1" spc="25" dirty="0">
                <a:latin typeface="Calibri"/>
                <a:cs typeface="Calibri"/>
              </a:rPr>
              <a:t> </a:t>
            </a:r>
            <a:r>
              <a:rPr sz="3000" b="1" spc="-15" dirty="0">
                <a:latin typeface="Calibri"/>
                <a:cs typeface="Calibri"/>
              </a:rPr>
              <a:t>подразделениями</a:t>
            </a:r>
            <a:endParaRPr sz="3000">
              <a:latin typeface="Calibri"/>
              <a:cs typeface="Calibri"/>
            </a:endParaRPr>
          </a:p>
          <a:p>
            <a:pPr marL="355568" indent="-342869">
              <a:lnSpc>
                <a:spcPts val="3240"/>
              </a:lnSpc>
              <a:buFont typeface="Arial"/>
              <a:buChar char="•"/>
              <a:tabLst>
                <a:tab pos="354933" algn="l"/>
                <a:tab pos="355568" algn="l"/>
              </a:tabLst>
            </a:pPr>
            <a:r>
              <a:rPr sz="3000" b="1" dirty="0">
                <a:latin typeface="Calibri"/>
                <a:cs typeface="Calibri"/>
              </a:rPr>
              <a:t>Нет </a:t>
            </a:r>
            <a:r>
              <a:rPr sz="3000" b="1" spc="-25" dirty="0">
                <a:latin typeface="Calibri"/>
                <a:cs typeface="Calibri"/>
              </a:rPr>
              <a:t>отлаженной </a:t>
            </a:r>
            <a:r>
              <a:rPr sz="3000" b="1" spc="-10" dirty="0">
                <a:latin typeface="Calibri"/>
                <a:cs typeface="Calibri"/>
              </a:rPr>
              <a:t>системы мониторинга</a:t>
            </a:r>
            <a:r>
              <a:rPr sz="3000" b="1" spc="90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и</a:t>
            </a:r>
            <a:endParaRPr sz="3000">
              <a:latin typeface="Calibri"/>
              <a:cs typeface="Calibri"/>
            </a:endParaRPr>
          </a:p>
          <a:p>
            <a:pPr marL="355568">
              <a:lnSpc>
                <a:spcPts val="2880"/>
              </a:lnSpc>
            </a:pPr>
            <a:r>
              <a:rPr sz="3000" b="1" spc="-5" dirty="0">
                <a:latin typeface="Calibri"/>
                <a:cs typeface="Calibri"/>
              </a:rPr>
              <a:t>оценки </a:t>
            </a:r>
            <a:r>
              <a:rPr sz="3000" b="1" dirty="0">
                <a:latin typeface="Calibri"/>
                <a:cs typeface="Calibri"/>
              </a:rPr>
              <a:t>в </a:t>
            </a:r>
            <a:r>
              <a:rPr sz="3000" b="1" spc="-5" dirty="0">
                <a:latin typeface="Calibri"/>
                <a:cs typeface="Calibri"/>
              </a:rPr>
              <a:t>госоргане, </a:t>
            </a:r>
            <a:r>
              <a:rPr sz="3000" b="1" spc="-15" dirty="0">
                <a:latin typeface="Calibri"/>
                <a:cs typeface="Calibri"/>
              </a:rPr>
              <a:t>которая </a:t>
            </a:r>
            <a:r>
              <a:rPr sz="3000" b="1" dirty="0">
                <a:latin typeface="Calibri"/>
                <a:cs typeface="Calibri"/>
              </a:rPr>
              <a:t>бы</a:t>
            </a:r>
            <a:r>
              <a:rPr sz="3000" b="1" spc="-15" dirty="0">
                <a:latin typeface="Calibri"/>
                <a:cs typeface="Calibri"/>
              </a:rPr>
              <a:t> </a:t>
            </a:r>
            <a:r>
              <a:rPr sz="3000" b="1" dirty="0">
                <a:latin typeface="Calibri"/>
                <a:cs typeface="Calibri"/>
              </a:rPr>
              <a:t>повышала</a:t>
            </a:r>
            <a:endParaRPr sz="3000">
              <a:latin typeface="Calibri"/>
              <a:cs typeface="Calibri"/>
            </a:endParaRPr>
          </a:p>
          <a:p>
            <a:pPr marL="355568">
              <a:lnSpc>
                <a:spcPts val="3240"/>
              </a:lnSpc>
            </a:pPr>
            <a:r>
              <a:rPr sz="3000" b="1" spc="-5" dirty="0">
                <a:latin typeface="Calibri"/>
                <a:cs typeface="Calibri"/>
              </a:rPr>
              <a:t>качество управления</a:t>
            </a:r>
            <a:r>
              <a:rPr sz="3000" b="1" spc="25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сектором</a:t>
            </a:r>
            <a:endParaRPr sz="3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060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4000" cy="6857997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697899"/>
            <a:ext cx="9144000" cy="1145540"/>
          </a:xfrm>
          <a:custGeom>
            <a:avLst/>
            <a:gdLst/>
            <a:ahLst/>
            <a:cxnLst/>
            <a:rect l="l" t="t" r="r" b="b"/>
            <a:pathLst>
              <a:path w="9144000" h="859154">
                <a:moveTo>
                  <a:pt x="0" y="858901"/>
                </a:moveTo>
                <a:lnTo>
                  <a:pt x="9144000" y="858901"/>
                </a:lnTo>
                <a:lnTo>
                  <a:pt x="9144000" y="0"/>
                </a:lnTo>
                <a:lnTo>
                  <a:pt x="0" y="0"/>
                </a:lnTo>
                <a:lnTo>
                  <a:pt x="0" y="858901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42959" y="731012"/>
            <a:ext cx="0" cy="3269827"/>
          </a:xfrm>
          <a:custGeom>
            <a:avLst/>
            <a:gdLst/>
            <a:ahLst/>
            <a:cxnLst/>
            <a:rect l="l" t="t" r="r" b="b"/>
            <a:pathLst>
              <a:path h="2452370">
                <a:moveTo>
                  <a:pt x="0" y="0"/>
                </a:moveTo>
                <a:lnTo>
                  <a:pt x="0" y="2452116"/>
                </a:lnTo>
              </a:path>
            </a:pathLst>
          </a:custGeom>
          <a:ln w="28575">
            <a:solidFill>
              <a:srgbClr val="FF52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 flipV="1">
            <a:off x="0" y="-45717"/>
            <a:ext cx="9144000" cy="45719"/>
          </a:xfrm>
          <a:custGeom>
            <a:avLst/>
            <a:gdLst/>
            <a:ahLst/>
            <a:cxnLst/>
            <a:rect l="l" t="t" r="r" b="b"/>
            <a:pathLst>
              <a:path w="9144000" h="140335">
                <a:moveTo>
                  <a:pt x="0" y="140093"/>
                </a:moveTo>
                <a:lnTo>
                  <a:pt x="9144000" y="140093"/>
                </a:lnTo>
                <a:lnTo>
                  <a:pt x="9144000" y="0"/>
                </a:lnTo>
                <a:lnTo>
                  <a:pt x="0" y="0"/>
                </a:lnTo>
                <a:lnTo>
                  <a:pt x="0" y="140093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16578" y="809920"/>
            <a:ext cx="1517650" cy="7675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4800" spc="-5" dirty="0"/>
              <a:t>Отчет</a:t>
            </a:r>
            <a:endParaRPr sz="4800" dirty="0"/>
          </a:p>
        </p:txBody>
      </p:sp>
      <p:sp>
        <p:nvSpPr>
          <p:cNvPr id="7" name="object 7"/>
          <p:cNvSpPr txBox="1"/>
          <p:nvPr/>
        </p:nvSpPr>
        <p:spPr>
          <a:xfrm>
            <a:off x="1101344" y="1795271"/>
            <a:ext cx="6548120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79" indent="1270" algn="ctr"/>
            <a:r>
              <a:rPr sz="4000" b="1" spc="-5" dirty="0">
                <a:solidFill>
                  <a:srgbClr val="FFFFFF"/>
                </a:solidFill>
                <a:latin typeface="Calibri"/>
                <a:cs typeface="Calibri"/>
              </a:rPr>
              <a:t>Общественного совета  Министерства образования и  </a:t>
            </a:r>
            <a:r>
              <a:rPr sz="4000" b="1" dirty="0">
                <a:solidFill>
                  <a:srgbClr val="FFFFFF"/>
                </a:solidFill>
                <a:latin typeface="Calibri"/>
                <a:cs typeface="Calibri"/>
              </a:rPr>
              <a:t>науки</a:t>
            </a:r>
            <a:r>
              <a:rPr sz="4000" b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Calibri"/>
                <a:cs typeface="Calibri"/>
              </a:rPr>
              <a:t>КР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4492" y="4787562"/>
            <a:ext cx="8344534" cy="1641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7631" algn="ctr"/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Конференция «Оценка взаимодействия общественных советов</a:t>
            </a:r>
            <a:r>
              <a:rPr sz="2200" b="1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endParaRPr sz="2200" dirty="0">
              <a:latin typeface="Calibri"/>
              <a:cs typeface="Calibri"/>
            </a:endParaRPr>
          </a:p>
          <a:p>
            <a:pPr marL="327631" algn="ctr">
              <a:spcBef>
                <a:spcPts val="395"/>
              </a:spcBef>
            </a:pP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государственных органов в 2016</a:t>
            </a:r>
            <a:r>
              <a:rPr sz="22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Calibri"/>
                <a:cs typeface="Calibri"/>
              </a:rPr>
              <a:t>году»</a:t>
            </a:r>
            <a:endParaRPr sz="2200" dirty="0">
              <a:latin typeface="Calibri"/>
              <a:cs typeface="Calibri"/>
            </a:endParaRPr>
          </a:p>
          <a:p>
            <a:pPr>
              <a:spcBef>
                <a:spcPts val="50"/>
              </a:spcBef>
            </a:pPr>
            <a:endParaRPr sz="2100" dirty="0">
              <a:latin typeface="Times New Roman"/>
              <a:cs typeface="Times New Roman"/>
            </a:endParaRPr>
          </a:p>
          <a:p>
            <a:pPr marL="12699">
              <a:tabLst>
                <a:tab pos="5499247" algn="l"/>
              </a:tabLst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 err="1">
                <a:solidFill>
                  <a:srgbClr val="FFFFFF"/>
                </a:solidFill>
                <a:latin typeface="Calibri"/>
                <a:cs typeface="Calibri"/>
              </a:rPr>
              <a:t>декабря</a:t>
            </a:r>
            <a:r>
              <a:rPr sz="24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 smtClean="0">
                <a:solidFill>
                  <a:srgbClr val="FFFFFF"/>
                </a:solidFill>
                <a:latin typeface="Calibri"/>
                <a:cs typeface="Calibri"/>
              </a:rPr>
              <a:t>2016</a:t>
            </a:r>
            <a:r>
              <a:rPr lang="ru-RU" sz="2400" b="1" spc="-5" dirty="0" smtClean="0">
                <a:solidFill>
                  <a:srgbClr val="FFFFFF"/>
                </a:solidFill>
                <a:latin typeface="Calibri"/>
                <a:cs typeface="Calibri"/>
              </a:rPr>
              <a:t>          Председатель ОС МОН  </a:t>
            </a:r>
            <a:r>
              <a:rPr sz="2400" b="1" dirty="0" err="1" smtClean="0">
                <a:solidFill>
                  <a:srgbClr val="FFFFFF"/>
                </a:solidFill>
                <a:latin typeface="Calibri"/>
                <a:cs typeface="Calibri"/>
              </a:rPr>
              <a:t>Омуркулова</a:t>
            </a:r>
            <a:r>
              <a:rPr sz="2400" b="1" spc="-9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Ч.М.</a:t>
            </a:r>
            <a:endParaRPr sz="2400" dirty="0">
              <a:latin typeface="Calibri"/>
              <a:cs typeface="Calibri"/>
            </a:endParaRPr>
          </a:p>
          <a:p>
            <a:pPr marL="12699">
              <a:spcBef>
                <a:spcPts val="315"/>
              </a:spcBef>
            </a:pPr>
            <a:r>
              <a:rPr sz="1100" dirty="0">
                <a:latin typeface="Arial"/>
                <a:cs typeface="Arial"/>
              </a:rPr>
              <a:t>д</a:t>
            </a:r>
          </a:p>
        </p:txBody>
      </p:sp>
    </p:spTree>
    <p:extLst>
      <p:ext uri="{BB962C8B-B14F-4D97-AF65-F5344CB8AC3E}">
        <p14:creationId xmlns:p14="http://schemas.microsoft.com/office/powerpoint/2010/main" val="339504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371600"/>
          </a:xfrm>
          <a:custGeom>
            <a:avLst/>
            <a:gdLst/>
            <a:ahLst/>
            <a:cxnLst/>
            <a:rect l="l" t="t" r="r" b="b"/>
            <a:pathLst>
              <a:path w="8077200" h="1463040">
                <a:moveTo>
                  <a:pt x="0" y="1463039"/>
                </a:moveTo>
                <a:lnTo>
                  <a:pt x="8077200" y="1463039"/>
                </a:lnTo>
                <a:lnTo>
                  <a:pt x="8077200" y="0"/>
                </a:lnTo>
                <a:lnTo>
                  <a:pt x="0" y="0"/>
                </a:lnTo>
                <a:lnTo>
                  <a:pt x="0" y="146303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3412" y="1"/>
            <a:ext cx="9147412" cy="1306126"/>
          </a:xfrm>
          <a:prstGeom prst="rect">
            <a:avLst/>
          </a:prstGeom>
        </p:spPr>
        <p:txBody>
          <a:bodyPr vert="horz" wrap="square" lIns="0" tIns="13334" rIns="0" bIns="0" rtlCol="0">
            <a:spAutoFit/>
          </a:bodyPr>
          <a:lstStyle/>
          <a:p>
            <a:pPr marL="12699" algn="ctr">
              <a:spcBef>
                <a:spcPts val="105"/>
              </a:spcBef>
            </a:pPr>
            <a:r>
              <a:rPr sz="2800" spc="-10" dirty="0">
                <a:solidFill>
                  <a:srgbClr val="FFFF00"/>
                </a:solidFill>
              </a:rPr>
              <a:t>Участие </a:t>
            </a:r>
            <a:r>
              <a:rPr sz="2800" spc="-5" dirty="0">
                <a:solidFill>
                  <a:srgbClr val="FFFF00"/>
                </a:solidFill>
              </a:rPr>
              <a:t>ОС </a:t>
            </a:r>
            <a:r>
              <a:rPr sz="2800" dirty="0">
                <a:solidFill>
                  <a:srgbClr val="FFFF00"/>
                </a:solidFill>
              </a:rPr>
              <a:t>в </a:t>
            </a:r>
            <a:r>
              <a:rPr sz="2800" spc="-5" dirty="0">
                <a:solidFill>
                  <a:srgbClr val="FFFF00"/>
                </a:solidFill>
              </a:rPr>
              <a:t>мониторинге</a:t>
            </a:r>
            <a:r>
              <a:rPr sz="2800" spc="-45" dirty="0">
                <a:solidFill>
                  <a:srgbClr val="FFFF00"/>
                </a:solidFill>
              </a:rPr>
              <a:t> </a:t>
            </a:r>
            <a:r>
              <a:rPr sz="2800" dirty="0">
                <a:solidFill>
                  <a:srgbClr val="FFFF00"/>
                </a:solidFill>
              </a:rPr>
              <a:t>реализации</a:t>
            </a:r>
          </a:p>
          <a:p>
            <a:pPr marL="355568" algn="ctr"/>
            <a:r>
              <a:rPr sz="2800" spc="-5" dirty="0">
                <a:solidFill>
                  <a:srgbClr val="FFFF00"/>
                </a:solidFill>
              </a:rPr>
              <a:t>планов </a:t>
            </a:r>
            <a:r>
              <a:rPr sz="2800" dirty="0">
                <a:solidFill>
                  <a:srgbClr val="FFFF00"/>
                </a:solidFill>
              </a:rPr>
              <a:t>по </a:t>
            </a:r>
            <a:r>
              <a:rPr sz="2800" spc="-10" dirty="0" err="1">
                <a:solidFill>
                  <a:srgbClr val="FFFF00"/>
                </a:solidFill>
              </a:rPr>
              <a:t>демонтажу</a:t>
            </a:r>
            <a:r>
              <a:rPr sz="2800" spc="-20" dirty="0">
                <a:solidFill>
                  <a:srgbClr val="FFFF00"/>
                </a:solidFill>
              </a:rPr>
              <a:t> </a:t>
            </a:r>
            <a:r>
              <a:rPr sz="2800" spc="-10" dirty="0" err="1" smtClean="0">
                <a:solidFill>
                  <a:srgbClr val="FFFF00"/>
                </a:solidFill>
              </a:rPr>
              <a:t>системной</a:t>
            </a:r>
            <a:r>
              <a:rPr lang="ru-RU" sz="2800" spc="-10" dirty="0" smtClean="0">
                <a:solidFill>
                  <a:srgbClr val="FFFF00"/>
                </a:solidFill>
              </a:rPr>
              <a:t> коррупции </a:t>
            </a:r>
            <a:r>
              <a:rPr lang="ru-RU" sz="2800" dirty="0">
                <a:solidFill>
                  <a:srgbClr val="FFFF00"/>
                </a:solidFill>
              </a:rPr>
              <a:t>и </a:t>
            </a:r>
            <a:r>
              <a:rPr lang="ru-RU" sz="2800" spc="-10" dirty="0">
                <a:solidFill>
                  <a:srgbClr val="FFFF00"/>
                </a:solidFill>
              </a:rPr>
              <a:t>его разработке</a:t>
            </a:r>
            <a:r>
              <a:rPr lang="ru-RU" sz="2800" spc="-30" dirty="0">
                <a:solidFill>
                  <a:srgbClr val="FFFF00"/>
                </a:solidFill>
              </a:rPr>
              <a:t> </a:t>
            </a:r>
            <a:r>
              <a:rPr lang="ru-RU" sz="2800" spc="-5" dirty="0">
                <a:solidFill>
                  <a:srgbClr val="FFFF00"/>
                </a:solidFill>
              </a:rPr>
              <a:t>показывает</a:t>
            </a:r>
            <a:r>
              <a:rPr lang="ru-RU" sz="2800" spc="-5" dirty="0" smtClean="0">
                <a:solidFill>
                  <a:srgbClr val="FFFF00"/>
                </a:solidFill>
              </a:rPr>
              <a:t>:</a:t>
            </a:r>
            <a:endParaRPr sz="2800" dirty="0">
              <a:solidFill>
                <a:srgbClr val="FFFF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303" y="1099567"/>
            <a:ext cx="8014334" cy="5745161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355568" marR="720026" indent="-342869">
              <a:lnSpc>
                <a:spcPts val="3460"/>
              </a:lnSpc>
              <a:spcBef>
                <a:spcPts val="430"/>
              </a:spcBef>
              <a:buFont typeface="Arial"/>
              <a:buChar char="•"/>
              <a:tabLst>
                <a:tab pos="354933" algn="l"/>
                <a:tab pos="355568" algn="l"/>
              </a:tabLst>
            </a:pPr>
            <a:endParaRPr lang="en-US" sz="3200" b="1" spc="-5" dirty="0" smtClean="0">
              <a:latin typeface="Calibri"/>
              <a:cs typeface="Calibri"/>
            </a:endParaRPr>
          </a:p>
          <a:p>
            <a:pPr marL="355568" marR="720026" indent="-342869">
              <a:lnSpc>
                <a:spcPts val="3460"/>
              </a:lnSpc>
              <a:spcBef>
                <a:spcPts val="430"/>
              </a:spcBef>
              <a:buFont typeface="Arial"/>
              <a:buChar char="•"/>
              <a:tabLst>
                <a:tab pos="354933" algn="l"/>
                <a:tab pos="355568" algn="l"/>
              </a:tabLst>
            </a:pPr>
            <a:r>
              <a:rPr sz="3200" b="1" spc="-5" dirty="0" err="1" smtClean="0">
                <a:latin typeface="Calibri"/>
                <a:cs typeface="Calibri"/>
              </a:rPr>
              <a:t>Сложность</a:t>
            </a:r>
            <a:r>
              <a:rPr sz="3200" b="1" spc="-5" dirty="0" smtClean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и </a:t>
            </a:r>
            <a:r>
              <a:rPr sz="3200" b="1" spc="-10" dirty="0">
                <a:latin typeface="Calibri"/>
                <a:cs typeface="Calibri"/>
              </a:rPr>
              <a:t>комплексность </a:t>
            </a:r>
            <a:r>
              <a:rPr sz="3200" b="1" spc="-5" dirty="0">
                <a:latin typeface="Calibri"/>
                <a:cs typeface="Calibri"/>
              </a:rPr>
              <a:t>работы по  превенции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коррупции</a:t>
            </a:r>
            <a:endParaRPr sz="3200" dirty="0">
              <a:latin typeface="Calibri"/>
              <a:cs typeface="Calibri"/>
            </a:endParaRPr>
          </a:p>
          <a:p>
            <a:pPr marL="355568" marR="218420" indent="-342869">
              <a:lnSpc>
                <a:spcPts val="3460"/>
              </a:lnSpc>
              <a:spcBef>
                <a:spcPts val="760"/>
              </a:spcBef>
              <a:buFont typeface="Arial"/>
              <a:buChar char="•"/>
              <a:tabLst>
                <a:tab pos="354933" algn="l"/>
                <a:tab pos="355568" algn="l"/>
              </a:tabLst>
            </a:pPr>
            <a:r>
              <a:rPr sz="3200" b="1" dirty="0">
                <a:latin typeface="Calibri"/>
                <a:cs typeface="Calibri"/>
              </a:rPr>
              <a:t>Повышает </a:t>
            </a:r>
            <a:r>
              <a:rPr sz="3200" b="1" spc="-5" dirty="0">
                <a:latin typeface="Calibri"/>
                <a:cs typeface="Calibri"/>
              </a:rPr>
              <a:t>авторитет </a:t>
            </a:r>
            <a:r>
              <a:rPr sz="3200" b="1" dirty="0">
                <a:latin typeface="Calibri"/>
                <a:cs typeface="Calibri"/>
              </a:rPr>
              <a:t>и уровень </a:t>
            </a:r>
            <a:r>
              <a:rPr sz="3200" b="1" spc="-5" dirty="0">
                <a:latin typeface="Calibri"/>
                <a:cs typeface="Calibri"/>
              </a:rPr>
              <a:t>доверия</a:t>
            </a:r>
            <a:r>
              <a:rPr sz="3200" b="1" spc="-8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к  госорганам</a:t>
            </a:r>
            <a:endParaRPr sz="3200" dirty="0">
              <a:latin typeface="Calibri"/>
              <a:cs typeface="Calibri"/>
            </a:endParaRPr>
          </a:p>
          <a:p>
            <a:pPr marL="355568" marR="5079" indent="-342869">
              <a:lnSpc>
                <a:spcPts val="3460"/>
              </a:lnSpc>
              <a:spcBef>
                <a:spcPts val="760"/>
              </a:spcBef>
              <a:buFont typeface="Arial"/>
              <a:buChar char="•"/>
              <a:tabLst>
                <a:tab pos="354933" algn="l"/>
                <a:tab pos="355568" algn="l"/>
              </a:tabLst>
            </a:pPr>
            <a:r>
              <a:rPr sz="3200" b="1" dirty="0">
                <a:latin typeface="Calibri"/>
                <a:cs typeface="Calibri"/>
              </a:rPr>
              <a:t>Вовлечение </a:t>
            </a:r>
            <a:r>
              <a:rPr sz="3200" b="1" spc="-5" dirty="0">
                <a:latin typeface="Calibri"/>
                <a:cs typeface="Calibri"/>
              </a:rPr>
              <a:t>ОС </a:t>
            </a:r>
            <a:r>
              <a:rPr sz="3200" b="1" dirty="0">
                <a:latin typeface="Calibri"/>
                <a:cs typeface="Calibri"/>
              </a:rPr>
              <a:t>в </a:t>
            </a:r>
            <a:r>
              <a:rPr sz="3200" b="1" spc="-10" dirty="0">
                <a:latin typeface="Calibri"/>
                <a:cs typeface="Calibri"/>
              </a:rPr>
              <a:t>его </a:t>
            </a:r>
            <a:r>
              <a:rPr sz="3200" b="1" dirty="0">
                <a:latin typeface="Calibri"/>
                <a:cs typeface="Calibri"/>
              </a:rPr>
              <a:t>разработку </a:t>
            </a:r>
            <a:r>
              <a:rPr sz="3200" b="1" spc="-10" dirty="0">
                <a:latin typeface="Calibri"/>
                <a:cs typeface="Calibri"/>
              </a:rPr>
              <a:t>позволяет  </a:t>
            </a:r>
            <a:r>
              <a:rPr sz="3200" b="1" dirty="0">
                <a:latin typeface="Calibri"/>
                <a:cs typeface="Calibri"/>
              </a:rPr>
              <a:t>раскрывать новые </a:t>
            </a:r>
            <a:r>
              <a:rPr sz="3200" b="1" spc="-15" dirty="0">
                <a:latin typeface="Calibri"/>
                <a:cs typeface="Calibri"/>
              </a:rPr>
              <a:t>схемы </a:t>
            </a:r>
            <a:r>
              <a:rPr sz="3200" b="1" dirty="0">
                <a:latin typeface="Calibri"/>
                <a:cs typeface="Calibri"/>
              </a:rPr>
              <a:t>и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включать</a:t>
            </a:r>
            <a:endParaRPr sz="3200" dirty="0">
              <a:latin typeface="Calibri"/>
              <a:cs typeface="Calibri"/>
            </a:endParaRPr>
          </a:p>
          <a:p>
            <a:pPr marL="355568">
              <a:lnSpc>
                <a:spcPts val="3403"/>
              </a:lnSpc>
            </a:pPr>
            <a:r>
              <a:rPr sz="3200" b="1" dirty="0">
                <a:latin typeface="Calibri"/>
                <a:cs typeface="Calibri"/>
              </a:rPr>
              <a:t>новые </a:t>
            </a:r>
            <a:r>
              <a:rPr sz="3200" b="1" spc="-5" dirty="0">
                <a:latin typeface="Calibri"/>
                <a:cs typeface="Calibri"/>
              </a:rPr>
              <a:t>антикоррупционные</a:t>
            </a:r>
            <a:r>
              <a:rPr sz="3200" b="1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мероприятия</a:t>
            </a:r>
            <a:endParaRPr sz="3200" dirty="0">
              <a:latin typeface="Calibri"/>
              <a:cs typeface="Calibri"/>
            </a:endParaRPr>
          </a:p>
          <a:p>
            <a:pPr marL="355568" indent="-342869">
              <a:lnSpc>
                <a:spcPts val="3650"/>
              </a:lnSpc>
              <a:spcBef>
                <a:spcPts val="385"/>
              </a:spcBef>
              <a:buFont typeface="Arial"/>
              <a:buChar char="•"/>
              <a:tabLst>
                <a:tab pos="354933" algn="l"/>
                <a:tab pos="355568" algn="l"/>
              </a:tabLst>
            </a:pPr>
            <a:r>
              <a:rPr sz="3200" b="1" dirty="0">
                <a:latin typeface="Calibri"/>
                <a:cs typeface="Calibri"/>
              </a:rPr>
              <a:t>Включение ОС в мониторинг плана</a:t>
            </a:r>
            <a:endParaRPr sz="3200" dirty="0">
              <a:latin typeface="Calibri"/>
              <a:cs typeface="Calibri"/>
            </a:endParaRPr>
          </a:p>
          <a:p>
            <a:pPr marL="355568">
              <a:lnSpc>
                <a:spcPts val="3453"/>
              </a:lnSpc>
            </a:pPr>
            <a:r>
              <a:rPr sz="3200" b="1" spc="-10" dirty="0">
                <a:latin typeface="Calibri"/>
                <a:cs typeface="Calibri"/>
              </a:rPr>
              <a:t>является </a:t>
            </a:r>
            <a:r>
              <a:rPr sz="3200" b="1" spc="-5" dirty="0">
                <a:latin typeface="Calibri"/>
                <a:cs typeface="Calibri"/>
              </a:rPr>
              <a:t>эффективным</a:t>
            </a:r>
            <a:r>
              <a:rPr sz="3200" b="1" spc="5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инструментом</a:t>
            </a:r>
            <a:endParaRPr sz="3200" dirty="0">
              <a:latin typeface="Calibri"/>
              <a:cs typeface="Calibri"/>
            </a:endParaRPr>
          </a:p>
          <a:p>
            <a:pPr marL="355568">
              <a:lnSpc>
                <a:spcPts val="3453"/>
              </a:lnSpc>
            </a:pPr>
            <a:r>
              <a:rPr sz="3200" b="1" spc="-5" dirty="0">
                <a:latin typeface="Calibri"/>
                <a:cs typeface="Calibri"/>
              </a:rPr>
              <a:t>влияния на госорган </a:t>
            </a:r>
            <a:r>
              <a:rPr sz="3200" b="1" dirty="0">
                <a:latin typeface="Calibri"/>
                <a:cs typeface="Calibri"/>
              </a:rPr>
              <a:t>и повышение</a:t>
            </a:r>
            <a:r>
              <a:rPr sz="3200" b="1" spc="3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статуса</a:t>
            </a:r>
            <a:endParaRPr sz="3200" dirty="0">
              <a:latin typeface="Calibri"/>
              <a:cs typeface="Calibri"/>
            </a:endParaRPr>
          </a:p>
          <a:p>
            <a:pPr marL="355568">
              <a:lnSpc>
                <a:spcPts val="3650"/>
              </a:lnSpc>
            </a:pPr>
            <a:r>
              <a:rPr sz="3200" b="1" dirty="0">
                <a:latin typeface="Calibri"/>
                <a:cs typeface="Calibri"/>
              </a:rPr>
              <a:t>ОС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075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078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4686679" y="6308134"/>
            <a:ext cx="153124" cy="141064"/>
          </a:xfrm>
          <a:prstGeom prst="rect">
            <a:avLst/>
          </a:prstGeom>
        </p:spPr>
        <p:txBody>
          <a:bodyPr vert="horz" wrap="square" lIns="0" tIns="0" rIns="0" bIns="0" rtlCol="0" anchor="t" anchorCtr="1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22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569941"/>
              </p:ext>
            </p:extLst>
          </p:nvPr>
        </p:nvGraphicFramePr>
        <p:xfrm>
          <a:off x="0" y="1"/>
          <a:ext cx="9143999" cy="6830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80"/>
                <a:gridCol w="1567912"/>
                <a:gridCol w="5594974"/>
                <a:gridCol w="755664"/>
                <a:gridCol w="939569"/>
              </a:tblGrid>
              <a:tr h="133914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>
                        <a:lnSpc>
                          <a:spcPts val="114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фактического количества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муниципальных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частных</a:t>
                      </a:r>
                      <a:r>
                        <a:rPr sz="9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ДОО.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20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21272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Поручить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рай/горОО,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также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управлениям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 г. Бишкек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Ош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(издать соответствующий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приказ)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неукоснительный прием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исключительно через электронную очередь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ДОО.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49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49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20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9715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7.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обеспечить контроль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соблюдением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очередности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поступления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ДОО 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школу,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т.ч. детей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ограниченными возможностями здоровья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специализированные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основании</a:t>
                      </a:r>
                      <a:r>
                        <a:rPr sz="9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заключения</a:t>
                      </a:r>
                    </a:p>
                    <a:p>
                      <a:pPr marL="240665" marR="277495" algn="just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психолого-медико-педагогической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комиссии,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далее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ПМПК,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школы) согласно датам электронной  записи на сайте рай/горОО.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качестве индикатора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быть соответствие списка очередников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предыдущий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год фактическому списку 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ДОО.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05410" algn="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383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255904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Предотвратить взимание добровольного вступительного сбора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денег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поступление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детские сады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родителей,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проживающих на</a:t>
                      </a:r>
                      <a:r>
                        <a:rPr sz="9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микроучастках.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383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246379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сайтах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управлений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 г. Бишкек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Ош карты 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микроучастками по детским  садам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школам.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99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20066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связи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введением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персонализированного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учета детей внести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изменения или разработать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новую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Инструкцию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порядке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подростков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школьного возраста,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утвержденную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ППКР 14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ноября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1997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N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667 (о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микроучастках).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04775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8812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1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постоянный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количестве детей, поставленных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электронную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очередь, из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9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количество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40665" marR="42227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принятых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ДОО 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разрезе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районов),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количество 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ограниченными возможностями  здоровья, принятых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специализированные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ДОО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основании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заключения ПМПК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школы).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ts val="118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30810" marR="111760" indent="1905" algn="ctr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далее 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15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8566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39370">
                        <a:lnSpc>
                          <a:spcPts val="111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9370" marR="104775">
                        <a:lnSpc>
                          <a:spcPct val="95400"/>
                        </a:lnSpc>
                        <a:spcBef>
                          <a:spcPts val="3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механизмы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внутреннего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контроля средств  общественных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фондов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 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участием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общественности.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indent="-180340">
                        <a:lnSpc>
                          <a:spcPts val="111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Автоматизировать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сбор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денег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ДОО 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предоставлять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данные по предоставлению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финансовых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40665" marR="379730">
                        <a:lnSpc>
                          <a:spcPts val="1130"/>
                        </a:lnSpc>
                        <a:spcBef>
                          <a:spcPts val="7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ресурсов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 всех источников финансирования (государства,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родителей,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международных доноров)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режиме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реального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времени на сайте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секции «Открытый бюджет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ДОО»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каждой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ДОО.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05410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20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3937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типовой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 для всех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рай- 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горОО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разместить детализированные фактические (исполненные)  бюджеты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каждому ДОО с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учетом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получения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родительских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денег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(все ссылки на  рай, горОО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быть 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МОН).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быть размещены финансовые  потребности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детализированный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отчет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попечительских советов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разрезе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сбора денег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группам,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чтобы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эффективно вести контроль над расходами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попечительского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совета.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04775" algn="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99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16129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все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дважды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проводить бюджетные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слушания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расходовании средств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участием  родительской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предоставлением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отчета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размещением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протоколов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слушаний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веб-сайте ДОО.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Включить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бюджетные слушания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рабочий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ДОО.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ts val="1175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7635">
                        <a:lnSpc>
                          <a:spcPts val="117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30.01.2017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r>
                        <a:rPr sz="9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383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16573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15.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обеспечить контроль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проведения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бюджетных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слушаний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расходовании средств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участием  родительской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общественности.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220">
                        <a:lnSpc>
                          <a:spcPts val="111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7635">
                        <a:lnSpc>
                          <a:spcPts val="114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28.02.2017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8812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1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нормативный правовой акт,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регламентирующий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обязательность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предоставления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</a:t>
                      </a:r>
                      <a:r>
                        <a:rPr sz="9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665" marR="26479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консолидированным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финансовым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ресурсам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разрезе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государственный бюджет, родители,  международные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местные доноры)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режиме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реального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времени на сайте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секции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«Открытый  бюджет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школ»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каждому ДОО и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05410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2646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9370" marR="26670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Способствовать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открытию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альтернативных  (вариативных)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ДОО,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включая  краткосрочные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группы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дневного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пребывания.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ежегодный рост охвата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дошкольным образованием на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10%.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05410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4465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ГАМСУМО,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7785" marR="46355" algn="ctr">
                        <a:lnSpc>
                          <a:spcPct val="96100"/>
                        </a:lnSpc>
                        <a:spcBef>
                          <a:spcPts val="1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мэрии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г.</a:t>
                      </a:r>
                      <a:r>
                        <a:rPr sz="900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Бишкек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Ош, ОМСУ,  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84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668655" indent="-180340">
                        <a:lnSpc>
                          <a:spcPts val="1150"/>
                        </a:lnSpc>
                        <a:spcBef>
                          <a:spcPts val="59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18.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программу стимулирования открытия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развития частных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путем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предоставления льготных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кредитов.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9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105410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3360">
                        <a:lnSpc>
                          <a:spcPts val="111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МЭ,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06680" marR="97155" indent="1905" algn="ctr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Аппарат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383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35496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Увеличить количество коррекционных групп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ДОО. 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утвердить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ППКР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коррекционных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группах 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массовых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ДОО» (с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группами).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326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23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845405"/>
              </p:ext>
            </p:extLst>
          </p:nvPr>
        </p:nvGraphicFramePr>
        <p:xfrm>
          <a:off x="0" y="1"/>
          <a:ext cx="9143999" cy="68980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80"/>
                <a:gridCol w="1567912"/>
                <a:gridCol w="5594975"/>
                <a:gridCol w="765684"/>
                <a:gridCol w="929548"/>
              </a:tblGrid>
              <a:tr h="58439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4064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нормативные правовые акты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системе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мини-детсадов, рассчитанных,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например,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3-5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детей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дому. Предусмотреть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список требований для таких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педагогов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налоговые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льготы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 основе недорогих патентов.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Предусмотреть упрощенный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учет,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порядок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получения разрешительных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документов.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16205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МЭ,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ГНС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19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1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Санитарно-эпидемиологические правила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нормативы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«Санитарно-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665" marR="4254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эпидемиологические требования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устройству,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содержанию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организации режима работы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дошкольных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образовательных организациях»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учетом позиций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мини-детсадов.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всесторонней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проработки данного вопроса создать экспертную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группу,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включая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представителей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частных детских  садов.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16205" algn="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Минздрав,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761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9370" marR="107950">
                        <a:lnSpc>
                          <a:spcPct val="95600"/>
                        </a:lnSpc>
                        <a:spcBef>
                          <a:spcPts val="58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Ускорить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внедрение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модели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нормативного  финансирования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 основе стандарта  бюджетного  финансирования.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37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55880" indent="-180340">
                        <a:lnSpc>
                          <a:spcPts val="1150"/>
                        </a:lnSpc>
                        <a:spcBef>
                          <a:spcPts val="54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Подвести промежуточные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итоги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пилотной апробации нового механизма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финансирования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в 41 ДОО  13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айыльных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округов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городов Чуйской,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Иссык-Кульской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Ошской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областей.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276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5570" algn="r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35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25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42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665" marR="131445" indent="-180340">
                        <a:lnSpc>
                          <a:spcPts val="115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23.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основе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итогов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пилотной апробации нового механизма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финансирования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модель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нормативного финансирования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стандарта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бюджетного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финансирования.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60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15570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10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38100">
                        <a:lnSpc>
                          <a:spcPts val="1150"/>
                        </a:lnSpc>
                        <a:spcBef>
                          <a:spcPts val="62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Ограничить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нахождения 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должности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директоров  детсадов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140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53340" indent="-180340" algn="just">
                        <a:lnSpc>
                          <a:spcPts val="1150"/>
                        </a:lnSpc>
                        <a:spcBef>
                          <a:spcPts val="62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24.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повышения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эффективности управленческого персонала образовательных организаций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инициировать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внесение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«Об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образовании»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ограничения срока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нахождения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должности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директоров детсадов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более одного срока</a:t>
                      </a:r>
                      <a:r>
                        <a:rPr sz="9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подряд.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140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16205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905"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008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 marR="102870">
                        <a:lnSpc>
                          <a:spcPct val="953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прием на работу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образовательные  организации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имеющих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судимость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9652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25.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определить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квалификационных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требованиях,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что должностным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лицом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работником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системе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(включая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директоров школ,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детских садов, ректоров,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проректоров,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665" marR="96520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деканов, заведующих кафедрами,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преподавателей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учителей)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может стать лицо,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судимое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прошлом,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независимо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снятия или погашения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судимости.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R="116205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98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401955" indent="-180340">
                        <a:lnSpc>
                          <a:spcPts val="1150"/>
                        </a:lnSpc>
                        <a:spcBef>
                          <a:spcPts val="16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26.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Предусмотреть основания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увольнения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педагогического работника при выявлении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него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факта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судимости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путем внесения соответствующих дополнений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842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5570" algn="r">
                        <a:lnSpc>
                          <a:spcPct val="100000"/>
                        </a:lnSpc>
                        <a:spcBef>
                          <a:spcPts val="65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6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543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75"/>
                        </a:lnSpc>
                        <a:spcBef>
                          <a:spcPts val="8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МТСР,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R="1905" algn="ctr">
                        <a:lnSpc>
                          <a:spcPts val="1175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2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3546">
                <a:tc gridSpan="5">
                  <a:txBody>
                    <a:bodyPr/>
                    <a:lstStyle/>
                    <a:p>
                      <a:pPr marL="5715" algn="ctr">
                        <a:lnSpc>
                          <a:spcPts val="1100"/>
                        </a:lnSpc>
                      </a:pP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ШКОЛЫ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94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11234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7.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 marR="245745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прозрачность  доступа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школам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путем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внедрения электронных  очередей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31750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buAutoNum type="arabicPeriod" startAt="27"/>
                        <a:tabLst>
                          <a:tab pos="24130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программу электронной записи 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открытым доступом (по  аналогии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вышеприведенной электронной очередью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ДОО). Система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электронной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очереди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быть разработана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следующим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образом: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96570" marR="650875" lvl="1" indent="-228600">
                        <a:lnSpc>
                          <a:spcPts val="1150"/>
                        </a:lnSpc>
                        <a:spcBef>
                          <a:spcPts val="70"/>
                        </a:spcBef>
                        <a:buFont typeface="Symbol"/>
                        <a:buChar char="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электронная очередь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(включая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размещение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сканов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документов ребенка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родителей)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это  единственная форма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подачи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заявлений родителей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поступление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школу;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96570" marR="158750" lvl="1" indent="-228600" algn="just">
                        <a:lnSpc>
                          <a:spcPts val="1150"/>
                        </a:lnSpc>
                        <a:spcBef>
                          <a:spcPts val="70"/>
                        </a:spcBef>
                        <a:buFont typeface="Symbol"/>
                        <a:buChar char=""/>
                        <a:tabLst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регистрации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электронную очередь родителю или законному представителю должно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прийти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электронную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почту выписка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подтверждение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уведомление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поступлении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заявки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родителей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поставке на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очередь;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96570" marR="571500" lvl="1" indent="-228600">
                        <a:lnSpc>
                          <a:spcPts val="1150"/>
                        </a:lnSpc>
                        <a:spcBef>
                          <a:spcPts val="70"/>
                        </a:spcBef>
                        <a:buFont typeface="Symbol"/>
                        <a:buChar char="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если родитель приходит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лично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школу,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руководство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должно потребовать выписку-  подтверждение-уведомление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поступлении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заявки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родителей;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96570" marR="97155" lvl="1" indent="-228600">
                        <a:lnSpc>
                          <a:spcPts val="1130"/>
                        </a:lnSpc>
                        <a:spcBef>
                          <a:spcPts val="90"/>
                        </a:spcBef>
                        <a:buFont typeface="Symbol"/>
                        <a:buChar char="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выявления факта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необоснованного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приема 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школу вне очереди предусмотреть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меры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ответственности руководства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665" marR="139700" indent="-180340">
                        <a:lnSpc>
                          <a:spcPts val="1150"/>
                        </a:lnSpc>
                        <a:spcBef>
                          <a:spcPts val="5"/>
                        </a:spcBef>
                        <a:buAutoNum type="arabicPeriod" startAt="27"/>
                        <a:tabLst>
                          <a:tab pos="241300" algn="l"/>
                        </a:tabLst>
                      </a:pP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создать видео-инструкцию (пример:</a:t>
                      </a:r>
                      <a:r>
                        <a:rPr sz="900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u="sng" spc="-5" dirty="0">
                          <a:solidFill>
                            <a:srgbClr val="0000FF"/>
                          </a:solidFill>
                          <a:latin typeface="Times New Roman"/>
                          <a:cs typeface="Times New Roman"/>
                          <a:hlinkClick r:id="rId2"/>
                        </a:rPr>
                        <a:t>https://edu-rb.ru/?page=video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), каким образом можно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заявку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электронную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очередь.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R="107314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45110">
                        <a:lnSpc>
                          <a:spcPts val="1175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ГУ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9055" marR="40005" algn="ctr">
                        <a:lnSpc>
                          <a:spcPts val="1150"/>
                        </a:lnSpc>
                        <a:spcBef>
                          <a:spcPts val="5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»,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354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29.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регламент электронного приема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разместить на сайте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314" algn="r">
                        <a:lnSpc>
                          <a:spcPts val="11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11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302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57340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Поручить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каждому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Рай/ГорОО обеспечить неукоснительный прием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исключительно через  электронную очередь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школу.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9821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24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963720"/>
              </p:ext>
            </p:extLst>
          </p:nvPr>
        </p:nvGraphicFramePr>
        <p:xfrm>
          <a:off x="0" y="5"/>
          <a:ext cx="9144000" cy="69167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61"/>
                <a:gridCol w="1567811"/>
                <a:gridCol w="5594616"/>
                <a:gridCol w="775654"/>
                <a:gridCol w="920058"/>
              </a:tblGrid>
              <a:tr h="44792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31305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31.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обеспечить контроль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соблюдением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очередности поступления 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школу согласно датам  электронной записи на сайте Рай/ГорОО.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индикатора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должно быть соответствие списка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очередников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предыдущий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год фактическому списку 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90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25781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32.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постоянный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детей,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поставленных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электронную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очередь, из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количество  принятых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разрезе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районов).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7922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90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39370" marR="193040">
                        <a:lnSpc>
                          <a:spcPct val="954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 механизмы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внутреннего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контроля средств школ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участием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общественности.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5651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33.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создать раздел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соответствующими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разделами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рай/гор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ОО 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указанием адресов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сайтов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 стандартизированными страницами 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указанием основных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фактического количества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частных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12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3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34.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типовой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школы заполнить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7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18796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35.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Создать 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встроенный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модуль,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посвященный проблемам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предупреждения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коррупции (для  размещения соответствующих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публикаций,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распространения анкет или</a:t>
                      </a:r>
                      <a:r>
                        <a:rPr sz="9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онлайн-опроса).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79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7747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36.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все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дважды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 проводить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бюджетные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слушания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расходовании средств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участием  родительской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предоставлением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отчета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размещением протокола слушаний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 веб-сайте школы.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Включить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бюджетные слушания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рабочий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9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285">
                        <a:lnSpc>
                          <a:spcPts val="1175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36525">
                        <a:lnSpc>
                          <a:spcPts val="117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30.01.2017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r>
                        <a:rPr sz="9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45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248285" indent="-180340">
                        <a:lnSpc>
                          <a:spcPts val="1130"/>
                        </a:lnSpc>
                        <a:spcBef>
                          <a:spcPts val="3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37.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проведения школами бюджетных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слушаний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расходовании средств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участием  родительской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размещение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протоколов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бюджетных слушаний на сайте</a:t>
                      </a:r>
                      <a:r>
                        <a:rPr sz="9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1765">
                        <a:lnSpc>
                          <a:spcPts val="110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1.11.2016,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67005">
                        <a:lnSpc>
                          <a:spcPts val="113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1.03.2017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643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866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10477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38.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связи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тем, что Закон Кыргызской Республики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«О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попечительском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совете» 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30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мая 2014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81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касается не только образования, 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культуры,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здравоохранения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других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социальных сфер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полной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мере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учитывает все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особенности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образовательной сферы,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также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устанавливает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ограничений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665" marR="106680">
                        <a:lnSpc>
                          <a:spcPts val="115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сбора денежных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средств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родителей для попечительских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советов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дополнить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статью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43-1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Закона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«Об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образовании»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абзацем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следующего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содержания: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«Порядок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деятельности попечительских  советов образовательных организаций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зависимости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форм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собственности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устанавливается  Правительством Кыргызской Республики». Кроме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того,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Постановления  Правительства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предусматривающий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порядок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деятельности попечительских</a:t>
                      </a:r>
                      <a:r>
                        <a:rPr sz="9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советов.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62245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 marR="115570">
                        <a:lnSpc>
                          <a:spcPts val="1150"/>
                        </a:lnSpc>
                        <a:spcBef>
                          <a:spcPts val="68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эффективности внедрения  нормативного</a:t>
                      </a:r>
                      <a:r>
                        <a:rPr sz="9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(подушевого)  финансирования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общеобразовательных  организациях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36830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39.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Поручить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всем директорам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Кыргызской Республики предоставить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сведения,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каком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объеме  собираются денежные средства со 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источников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финансирования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(родителей,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международных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665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местных доноров, государства)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ремонт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классов,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вступительные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взносы, ежемесячная</a:t>
                      </a:r>
                      <a:r>
                        <a:rPr sz="9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оплата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665" marR="66040">
                        <a:lnSpc>
                          <a:spcPct val="95600"/>
                        </a:lnSpc>
                        <a:spcBef>
                          <a:spcPts val="3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(«классная копилка»). Составить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подробный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аналитический отчет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финансовыми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всеми  сопутствующими данными (количество учеников, классов,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также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объекты,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финансируемые из  негосударственных источников) по всем школам.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Результатом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данного исследования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должен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стать  анализ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конкретными цифрами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регионам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денежных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средств, дополнительно взимаемых  руководством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общественными фондами или попечительскими советами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родителей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 других  негосударственных источников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финансирования.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r>
                        <a:rPr sz="9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79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2730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40.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Составить отчет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процентом покрытия норматива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данными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анализу эффективности расходов,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т.ч.,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необходимости,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обоснованные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предложения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пересмотру стоимости норматива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сторону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увеличения.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917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23622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41.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взимание платы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родителей школьников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питания учителей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во время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видов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экзаменов, включая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государственные.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917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32321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42.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исполнения предыдущего пункта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наложением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дисциплинарных взысканий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неисполнения.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30.06.2017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7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665" marR="27305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43.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рай/горОО исполнять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ППКР 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переводе общеобразовательных организаций на нормативный  принцип финансирования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перевода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автономное финансирование (обеспечить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перевод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56203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25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741634"/>
              </p:ext>
            </p:extLst>
          </p:nvPr>
        </p:nvGraphicFramePr>
        <p:xfrm>
          <a:off x="0" y="0"/>
          <a:ext cx="9144000" cy="68579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43"/>
                <a:gridCol w="1567120"/>
                <a:gridCol w="5596613"/>
                <a:gridCol w="759691"/>
                <a:gridCol w="934733"/>
              </a:tblGrid>
              <a:tr h="1508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бюджетирования из райОО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школы).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99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49530">
                        <a:lnSpc>
                          <a:spcPts val="1150"/>
                        </a:lnSpc>
                        <a:spcBef>
                          <a:spcPts val="59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Выявить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процент вовлечения  детей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религиозные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школы  (медресе)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9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 marR="94615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buAutoNum type="arabicPeriod" startAt="44"/>
                        <a:tabLst>
                          <a:tab pos="24193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ГКДР 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комплексные мероприятия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выявлению детей,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обучающихся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религиозных  школах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(медресе).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1300" marR="330200" indent="-180340">
                        <a:lnSpc>
                          <a:spcPts val="1150"/>
                        </a:lnSpc>
                        <a:buAutoNum type="arabicPeriod" startAt="44"/>
                        <a:tabLst>
                          <a:tab pos="24193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ГКДР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предоставить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сведения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несовершеннолетним детям,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обучающимся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религиозных учебных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заведениях,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также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перечень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религиозных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заведений (медресе)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республике.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41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115" marR="135255" algn="ctr">
                        <a:lnSpc>
                          <a:spcPts val="1150"/>
                        </a:lnSpc>
                        <a:spcBef>
                          <a:spcPts val="59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ГКДР,</a:t>
                      </a:r>
                      <a:r>
                        <a:rPr sz="9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МСУ,  ГАМСУМО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9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997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39370" marR="165735">
                        <a:lnSpc>
                          <a:spcPct val="96000"/>
                        </a:lnSpc>
                        <a:spcBef>
                          <a:spcPts val="8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прозрачность  финансовых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поступлений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предоставлении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дополнительных  образовательных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услуг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 государственных  общеобразовательных  организаций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2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 marR="17145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46.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условия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исполнения приказа МОН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589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«О прейскуранте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тарифов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дополнительные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услуги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государственных общеобразовательных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организаций» 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12.09.2012, 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утвержден прейскурант цен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дополнительные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услуги,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плата за  предоставление которых,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вносится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смету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специальным средствам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учетным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счетам</a:t>
                      </a:r>
                      <a:r>
                        <a:rPr sz="9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казначейства.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222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7780"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Минфин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47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 marR="410209" indent="-180340">
                        <a:lnSpc>
                          <a:spcPts val="1150"/>
                        </a:lnSpc>
                        <a:spcBef>
                          <a:spcPts val="6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47.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Каждой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выставлять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аналитический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отчет по исполнению данного приказа: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сколько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финансовых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средств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предоставляется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счет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дополнительных образовательных</a:t>
                      </a:r>
                      <a:r>
                        <a:rPr sz="900" spc="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услуг.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9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49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49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08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1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 marR="13144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48.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регулярной основе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делать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свод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составлять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аналитический отчет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исполнению данного  приказа: сколько финансовых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средств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предоставляется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счет дополнительных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услуг.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0818">
                <a:tc gridSpan="5">
                  <a:txBody>
                    <a:bodyPr/>
                    <a:lstStyle/>
                    <a:p>
                      <a:pPr marL="3002280">
                        <a:lnSpc>
                          <a:spcPts val="1100"/>
                        </a:lnSpc>
                      </a:pP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ДОПОЛНИТЕЛЬНОЕ ПРОФЕССИОНАЛЬНОЕ</a:t>
                      </a:r>
                      <a:r>
                        <a:rPr sz="9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ОБРАЗОВАНИЕ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94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693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43815">
                        <a:lnSpc>
                          <a:spcPct val="961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Включить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лицензионные  требования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обязательность  оснащения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видеонаблюдения  лекционных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занятий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 marR="354330" indent="-180340">
                        <a:lnSpc>
                          <a:spcPct val="961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49.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Включить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лицензионные требования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обязательность оснащения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видеонаблюдения лекционных  занятий. 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автошколы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сдаче внутренних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экзаменов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каждой группой сдавать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видеозаписи  внутренних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экзаменов, интегрировав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АИС «Водительское тестирование» для проверки сдачи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внутренних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курсантами. Видео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хранить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своем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архиве 6</a:t>
                      </a:r>
                      <a:r>
                        <a:rPr sz="9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лет.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6164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 marR="245110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прозрачность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деятельности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автошкол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ts val="111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50.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Провести анализ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сведений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2014-2016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человек,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прошедших обучение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автошколах,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1300" marR="318770">
                        <a:lnSpc>
                          <a:spcPts val="1130"/>
                        </a:lnSpc>
                        <a:spcBef>
                          <a:spcPts val="7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сопоставив 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предельным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контингентом,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возможным по лицензии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направить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результаты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АКС  ГКНБ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копией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секретариат Совет</a:t>
                      </a:r>
                      <a:r>
                        <a:rPr sz="9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обороны.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0995" marR="36195" indent="-295910">
                        <a:lnSpc>
                          <a:spcPts val="1130"/>
                        </a:lnSpc>
                        <a:spcBef>
                          <a:spcPts val="60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АКС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ГКНБ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967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54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 marR="14033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51.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взаимодействие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ДРТСиВС ГРС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лицензиаром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передаче информации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(статистики)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количеству лиц,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автошколе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прошедших экзамен,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целью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принятия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мер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воздействия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лицензиату (автошколе)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законодательством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лицензировании.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54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 marR="14160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52.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Установить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определенный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порог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(по балльной системе)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непройденных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экзаменуемых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ДРТСиВС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ГРС,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после которого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автошколе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быть применены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меры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воздействия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рамках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законодательства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лицензировании.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0818">
                <a:tc gridSpan="5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СРЕДНЕЕ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ПРОФЕССИОНАЛЬНОЕ</a:t>
                      </a:r>
                      <a:r>
                        <a:rPr sz="9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ОБРАЗОВАНИЕ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94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954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17653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прозрачность  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отборе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абитуриентов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спузы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 marR="276225" indent="-180340">
                        <a:lnSpc>
                          <a:spcPts val="1150"/>
                        </a:lnSpc>
                        <a:spcBef>
                          <a:spcPts val="59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53.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Осуществлять прием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абитуриентов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спузы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результатам централизованного тестирования.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Внести  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ст. 40 Закона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«Об</a:t>
                      </a:r>
                      <a:r>
                        <a:rPr sz="9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образовании».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9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6978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15.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21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242570">
                        <a:lnSpc>
                          <a:spcPts val="115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спузы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размещать  бюджет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своих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сайтах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51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96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54.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спузы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размещать бюджет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своих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21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21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21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9464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5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88900">
                        <a:lnSpc>
                          <a:spcPts val="1150"/>
                        </a:lnSpc>
                        <a:spcBef>
                          <a:spcPts val="3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Провести оптимизацию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сети  спузов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742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300" marR="116205" indent="-180340">
                        <a:lnSpc>
                          <a:spcPts val="1150"/>
                        </a:lnSpc>
                        <a:spcBef>
                          <a:spcPts val="32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55.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Провести оптимизацию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сети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спузов,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путем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профилизации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программ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престижных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специальностей (правоведение,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экономика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др.).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742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5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50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0818">
                <a:tc gridSpan="5">
                  <a:txBody>
                    <a:bodyPr/>
                    <a:lstStyle/>
                    <a:p>
                      <a:pPr marL="3175" algn="ctr">
                        <a:lnSpc>
                          <a:spcPts val="1100"/>
                        </a:lnSpc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ВЫСШИЕ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УЧЕБНЫЕ</a:t>
                      </a:r>
                      <a:r>
                        <a:rPr sz="9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ЗАВЕДЕНИЯ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94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452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 marR="53975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исполнение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мер,  направленных на повышение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финансовой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прозрачности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ts val="115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56.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вузы размещать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исполненный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бюджет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своих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54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8125" marR="3810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57.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последующего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размещения на сайтах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критерии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статьи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доходов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расходов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бюджету,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индикаторы материально-технического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финансового состояния вуза,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участии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госзакупках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тендерах.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09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8125" marR="40132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58.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Вузам 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веб-сайте вуза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детализированную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информацию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материально-техническом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финансовом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состоянии вуза,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участии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госзакупках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тендерах.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8002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26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58479"/>
              </p:ext>
            </p:extLst>
          </p:nvPr>
        </p:nvGraphicFramePr>
        <p:xfrm>
          <a:off x="1" y="3"/>
          <a:ext cx="9143999" cy="68579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43"/>
                <a:gridCol w="1565353"/>
                <a:gridCol w="5603094"/>
                <a:gridCol w="750260"/>
                <a:gridCol w="939449"/>
              </a:tblGrid>
              <a:tr h="771504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18.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 marR="26670" algn="just">
                        <a:lnSpc>
                          <a:spcPct val="96100"/>
                        </a:lnSpc>
                        <a:tabLst>
                          <a:tab pos="1236345" algn="l"/>
                        </a:tabLst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аз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ь	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ю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методологию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проведения  анонимного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анкетирования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9080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59.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Министерству образования разработать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единую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методологию проведения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анонимного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анкетирования  разного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(студент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преподавателе,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коллега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 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коллеге,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заведующий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кафедрой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 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преподавателе)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целью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определения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удовлетворенности качеством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процесса, наличия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коррупции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других  вопросов (среди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курсов,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преподавателей, администраторов,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деканов,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завкафедрами)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395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8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60.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Провести обсуждение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общественного совета МОН данной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методологии.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18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964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9685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61.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проведение анонимного анкетирования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администрацию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 доводить результаты  анкетирования до сведения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преподавателей.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38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indent="-180340">
                        <a:lnSpc>
                          <a:spcPts val="111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62.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систематической основе проводить контроль исполнения. Осуществлять контроль над</a:t>
                      </a:r>
                      <a:r>
                        <a:rPr sz="9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принятыми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285115">
                        <a:lnSpc>
                          <a:spcPts val="1130"/>
                        </a:lnSpc>
                        <a:spcBef>
                          <a:spcPts val="7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вузом мерами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(замена преподавателя,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прекращение контракта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преподавателем,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посещение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занятий  сторонними экспертами).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1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30.03.2017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3825" marR="113030" indent="1905" algn="ctr">
                        <a:lnSpc>
                          <a:spcPts val="1130"/>
                        </a:lnSpc>
                        <a:spcBef>
                          <a:spcPts val="7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далее 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04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2827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63.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Создание 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встроенного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модуля,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посвященного проблемам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предупреждения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коррупции (для  размещения соответствующих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публикаций,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распространения анкет или</a:t>
                      </a:r>
                      <a:r>
                        <a:rPr sz="9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онлайн-опроса).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4964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 marR="67310">
                        <a:lnSpc>
                          <a:spcPct val="961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раздел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возможности проверки  аттестатов,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дипломов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лицензий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образовательных  организаций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2545" indent="-180340">
                        <a:lnSpc>
                          <a:spcPts val="1150"/>
                        </a:lnSpc>
                        <a:spcBef>
                          <a:spcPts val="204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64.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домене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МОН) раздел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возможности проверки аттестатов,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дипломов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лицензий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образовательных организаций по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ФИО или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номеру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диплома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лицензии. Предусмотреть  английскую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версию данного раздела (для возможности проверки лицензии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иностранными</a:t>
                      </a:r>
                      <a:r>
                        <a:rPr sz="900" spc="1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лицами).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6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964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46379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65.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Инициировать размещение информации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проверки аттестатов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документов,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полученных ранее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2005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04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3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2161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66.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Пересмотреть совместно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исполнителем,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изготавливающим дипломы,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образцы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дипломов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среднем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высшем профессиональном образовании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требования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сторону улучшения степени</a:t>
                      </a:r>
                      <a:r>
                        <a:rPr sz="9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защиты.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73906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0955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0955" marR="5715">
                        <a:lnSpc>
                          <a:spcPts val="1150"/>
                        </a:lnSpc>
                        <a:spcBef>
                          <a:spcPts val="5"/>
                        </a:spcBef>
                        <a:tabLst>
                          <a:tab pos="1231265" algn="l"/>
                        </a:tabLst>
                      </a:pP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ь	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менеджмента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111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67.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комплексную программу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внедрению системы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управления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качеством образования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вузах: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09550" marR="31940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принципы, критерии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механизм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осуществления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менеджмента качества образования, основываясь на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зарубежном опыте.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Например,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одним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показателей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эффективности образования может быть  трудоустраиваемость студентов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специальности.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Следовательно, это можно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назвать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одним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  приоритетных секторов,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котором следует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вести вышеозначенную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работу.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600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ts val="111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68.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систему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менеджмента качества образования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вузах.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этом, следует</a:t>
                      </a:r>
                      <a:r>
                        <a:rPr sz="9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определить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18440" marR="370205" algn="just">
                        <a:lnSpc>
                          <a:spcPct val="95000"/>
                        </a:lnSpc>
                        <a:spcBef>
                          <a:spcPts val="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приоритетные секторы,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предполагается проводить регулярный контроль,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определением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примерного профиля выпускника (выпускаемого специалиста)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учетом текущей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прогнозируемой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ситуации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рынке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труда.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473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9370" marR="379095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Пересмотреть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систему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избрания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ректоров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государственных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581660" indent="-179705">
                        <a:lnSpc>
                          <a:spcPts val="1150"/>
                        </a:lnSpc>
                        <a:spcBef>
                          <a:spcPts val="40"/>
                        </a:spcBef>
                        <a:buAutoNum type="arabicPeriod" startAt="69"/>
                        <a:tabLst>
                          <a:tab pos="2406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разработать механизм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назначения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должности ректоров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государственных вузов.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Внести  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30480" lvl="1" indent="-228600">
                        <a:lnSpc>
                          <a:spcPts val="1150"/>
                        </a:lnSpc>
                        <a:spcBef>
                          <a:spcPts val="75"/>
                        </a:spcBef>
                        <a:buFont typeface="Symbol"/>
                        <a:buChar char="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учетом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точки зрения оптимизации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управления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закрепить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министром образования ключевую роль  при назначении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ректоров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утверждением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Премьер-министром</a:t>
                      </a:r>
                      <a:r>
                        <a:rPr sz="9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41275" lvl="1" indent="-228600">
                        <a:lnSpc>
                          <a:spcPts val="1150"/>
                        </a:lnSpc>
                        <a:spcBef>
                          <a:spcPts val="75"/>
                        </a:spcBef>
                        <a:buFont typeface="Symbol"/>
                        <a:buChar char="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рассмотреть целесообразность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создания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коллегиального совета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широким участием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гражданского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бизнес-сообщества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(а также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общественного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совета МОН) по рассмотрению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кандидатов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должность  ректоров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118110" lvl="1" indent="-228600">
                        <a:lnSpc>
                          <a:spcPct val="95400"/>
                        </a:lnSpc>
                        <a:spcBef>
                          <a:spcPts val="50"/>
                        </a:spcBef>
                        <a:buFont typeface="Symbol"/>
                        <a:buChar char="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учесть,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что кандидат обязан представить свое видение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стратегию развития,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также план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действий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 на предполагаемый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претендента.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Это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позволит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только представить предстоящие планы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намерения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соискателя,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осуществлять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мониторинг результатов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его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администрирования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руководства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прохождении на следующий</a:t>
                      </a:r>
                      <a:r>
                        <a:rPr sz="9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срок.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60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62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58419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70.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законодательно определить границы применения законодательства по использованию  межгосударственными вузами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регламентов обучения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администрирования,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которых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работают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>
                        <a:lnSpc>
                          <a:spcPts val="109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КРСУ, Манас,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Ата-Тюрк).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518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27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728517"/>
              </p:ext>
            </p:extLst>
          </p:nvPr>
        </p:nvGraphicFramePr>
        <p:xfrm>
          <a:off x="0" y="1"/>
          <a:ext cx="9144001" cy="6857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43"/>
                <a:gridCol w="1565353"/>
                <a:gridCol w="5603096"/>
                <a:gridCol w="750260"/>
                <a:gridCol w="939449"/>
              </a:tblGrid>
              <a:tr h="46545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8194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71.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межгосударственные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соглашения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урегулирования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деятельности межгосударственных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действующим законодательством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Кыргызской</a:t>
                      </a:r>
                      <a:r>
                        <a:rPr sz="900" spc="2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Республики.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МИД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08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36576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72.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над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исполнением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нормы по ограничению пребывания ректоров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двумя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сроками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подряд.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Ввести заключение трудовых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договоров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контрактной</a:t>
                      </a:r>
                      <a:r>
                        <a:rPr sz="9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44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73.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вузы размещать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свои уставы 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сайте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036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036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036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559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268605">
                        <a:lnSpc>
                          <a:spcPts val="1130"/>
                        </a:lnSpc>
                        <a:spcBef>
                          <a:spcPts val="3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Пересмотреть порядок  приема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преподавателей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 marR="322580">
                        <a:lnSpc>
                          <a:spcPts val="115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спузы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усилить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контроль)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целью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 marR="90170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обеспечения прозрачности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объективности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подбора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кадров.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27000" indent="-179705">
                        <a:lnSpc>
                          <a:spcPts val="1130"/>
                        </a:lnSpc>
                        <a:spcBef>
                          <a:spcPts val="30"/>
                        </a:spcBef>
                        <a:buAutoNum type="arabicPeriod" startAt="74"/>
                        <a:tabLst>
                          <a:tab pos="2406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порядке приема преподавателей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спузы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внести на утверждение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установленном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порядке.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Конкурсный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набор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эти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должен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проходить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открыто,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публично, на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40029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альтернативной основе.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Предусмотреть: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715645" lvl="1" indent="-228600">
                        <a:lnSpc>
                          <a:spcPts val="1155"/>
                        </a:lnSpc>
                        <a:buChar char="-"/>
                        <a:tabLst>
                          <a:tab pos="715645" algn="l"/>
                          <a:tab pos="7162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обеспечение прозрачности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объективности приема на работу преподавателей спузов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вузов;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715645" marR="281305" lvl="1" indent="-228600">
                        <a:lnSpc>
                          <a:spcPts val="1150"/>
                        </a:lnSpc>
                        <a:spcBef>
                          <a:spcPts val="55"/>
                        </a:spcBef>
                        <a:buChar char="-"/>
                        <a:tabLst>
                          <a:tab pos="715645" algn="l"/>
                          <a:tab pos="7162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выставление вакансий 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спузов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вузов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течение не менее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3-х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дней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момента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возникновения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вакансии;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715645" lvl="1" indent="-228600">
                        <a:lnSpc>
                          <a:spcPts val="1085"/>
                        </a:lnSpc>
                        <a:buChar char="-"/>
                        <a:tabLst>
                          <a:tab pos="715645" algn="l"/>
                          <a:tab pos="7162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проведение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независимой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аттестации преподавателей каждые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55642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9370" marR="382270">
                        <a:lnSpc>
                          <a:spcPct val="96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Упорядочить</a:t>
                      </a:r>
                      <a:r>
                        <a:rPr sz="9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кадровые  вопросы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руководителей  административными  должностями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358775" indent="-179705">
                        <a:lnSpc>
                          <a:spcPts val="1150"/>
                        </a:lnSpc>
                        <a:spcBef>
                          <a:spcPts val="15"/>
                        </a:spcBef>
                        <a:buAutoNum type="arabicPeriod" startAt="75"/>
                        <a:tabLst>
                          <a:tab pos="240665" algn="l"/>
                        </a:tabLst>
                      </a:pP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целях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внедрения подотчетности управленческих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кадров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систему эффективности работы  (performance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review)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разработкой четких индикаторов/критериев</a:t>
                      </a:r>
                      <a:r>
                        <a:rPr sz="9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(коммуникация,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31750" algn="just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сотрудничество/умение 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команде,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навыки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решения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проблем, знание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работы,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ответственность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надежность,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управление/лидерство, управление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временем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, 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т.п)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управленческих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кадров,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числе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учетом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поступивших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Министерство образования обоснованных</a:t>
                      </a:r>
                      <a:r>
                        <a:rPr sz="9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жалоб: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87045" lvl="1" indent="-88900">
                        <a:lnSpc>
                          <a:spcPts val="1195"/>
                        </a:lnSpc>
                        <a:buFont typeface="Symbol"/>
                        <a:buChar char=""/>
                        <a:tabLst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директоров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детсадов;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87045" lvl="1" indent="-88900">
                        <a:lnSpc>
                          <a:spcPct val="100000"/>
                        </a:lnSpc>
                        <a:buFont typeface="Symbol"/>
                        <a:buChar char=""/>
                        <a:tabLst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директоров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87045" lvl="1" indent="-88900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Symbol"/>
                        <a:buChar char=""/>
                        <a:tabLst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ректоров;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87045" lvl="1" indent="-88900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Symbol"/>
                        <a:buChar char=""/>
                        <a:tabLst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деканов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факультетов;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87045" lvl="1" indent="-88900">
                        <a:lnSpc>
                          <a:spcPts val="1165"/>
                        </a:lnSpc>
                        <a:spcBef>
                          <a:spcPts val="20"/>
                        </a:spcBef>
                        <a:buFont typeface="Symbol"/>
                        <a:buChar char=""/>
                        <a:tabLst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заведующих кафедр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54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62865" indent="-180340" algn="just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76.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повышения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эффективности управленческого персонала образовательных организаций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инициировать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внесение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нормативные правовые акты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ограничения срока нахождения на должности  директоров детсадов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более одного срока</a:t>
                      </a:r>
                      <a:r>
                        <a:rPr sz="9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подряд.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19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85750" indent="-180340">
                        <a:lnSpc>
                          <a:spcPts val="1150"/>
                        </a:lnSpc>
                        <a:spcBef>
                          <a:spcPts val="11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77.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провести анализ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срочно обеспечить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контроль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соблюдения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Типового положения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назначении  директоров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отношении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сроков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нахождения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директоров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9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должности.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266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02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02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83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64184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78.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Ограничить руководство административными должностями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частности,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заведующие  кафедрами, деканы) 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более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двух сроков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подряд.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Конкурсные выборы на эти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должности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должны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проходить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открыто,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публично,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альтернативной</a:t>
                      </a:r>
                      <a:r>
                        <a:rPr sz="9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основе.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Критерии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отбора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среди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прочих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57150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включать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представление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своего видения,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стратегии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 плана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развития подразделения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 предполагаемый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претендента.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Это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позволит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только представить предстоящие планы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намерения  соискателя, 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осуществлять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мониторинг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результатов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его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администрирования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руководства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аттестации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прохождении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следующий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срок.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984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1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79.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Конкретизировать порядок снятия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должности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заведующих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кафедрами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вузов. Внести</a:t>
                      </a:r>
                      <a:r>
                        <a:rPr sz="9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соответствующие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276225">
                        <a:lnSpc>
                          <a:spcPct val="95100"/>
                        </a:lnSpc>
                        <a:spcBef>
                          <a:spcPts val="3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Постановление Правительства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346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29.05.2012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«Об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утверждении  нормативных правовых актов,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регулирующих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деятельность образовательных организаций высшего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среднего образования Кыргызской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Республики».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3393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28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940056"/>
              </p:ext>
            </p:extLst>
          </p:nvPr>
        </p:nvGraphicFramePr>
        <p:xfrm>
          <a:off x="0" y="1"/>
          <a:ext cx="9144000" cy="69406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945"/>
                <a:gridCol w="1591842"/>
                <a:gridCol w="5697912"/>
                <a:gridCol w="762955"/>
                <a:gridCol w="955346"/>
              </a:tblGrid>
              <a:tr h="722471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7559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80.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Предусмотреть ограничение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срока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пребывания,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качестве исполняющего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обязанности,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деканов,  заведующих кафедрами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структурными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подразделениями до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месяцев. Внести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соответствующие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Постановление Правительства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346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29.05.2012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«Об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утверждении  нормативных правовых актов,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регулирующих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деятельность образовательных организаций высшего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среднего образования Кыргызской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Республики».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46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69850" indent="-180340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81.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Из-за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конфликта интересов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ввести запрет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занятие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руководящих должностей родственниками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рамках  одного структурного подразделения (например,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заведующие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кафедры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этой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же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кафедры  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быть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прямыми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родственниками).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731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61645" indent="-179705">
                        <a:lnSpc>
                          <a:spcPts val="1150"/>
                        </a:lnSpc>
                        <a:spcBef>
                          <a:spcPts val="15"/>
                        </a:spcBef>
                        <a:buAutoNum type="arabicPeriod" startAt="82"/>
                        <a:tabLst>
                          <a:tab pos="2406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Пересмотреть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п.15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Положения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кафедре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высшего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заведения Кыргызской Республики,  утвержденного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ППКР №346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29 мая 2012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внести следующие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уменьшению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дискреционных полномочий заведующих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кафедр: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7230" marR="53340" lvl="1" indent="-228600">
                        <a:lnSpc>
                          <a:spcPct val="95300"/>
                        </a:lnSpc>
                        <a:spcBef>
                          <a:spcPts val="50"/>
                        </a:spcBef>
                        <a:buFont typeface="Symbol"/>
                        <a:buChar char=""/>
                        <a:tabLst>
                          <a:tab pos="697230" algn="l"/>
                          <a:tab pos="69786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Во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избежание коррупционных рисков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организации антикоррупционной системы продвижения,  передать полномочия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рассмотрению конкурсов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получение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должностей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званий  организовать межкафедральные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комитеты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рассмотрению вопросов продвижения (комитеты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состоять из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представителей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различных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кафедр).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7230" marR="276225" lvl="1" indent="-228600">
                        <a:lnSpc>
                          <a:spcPct val="96100"/>
                        </a:lnSpc>
                        <a:spcBef>
                          <a:spcPts val="70"/>
                        </a:spcBef>
                        <a:buFont typeface="Symbol"/>
                        <a:buChar char=""/>
                        <a:tabLst>
                          <a:tab pos="697230" algn="l"/>
                          <a:tab pos="69786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исключения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затягивания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вопросов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продвижению тех или иных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кандидатов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службе  рекомендуется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установить срок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таких решений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случае отсутствия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какого-либо  заключения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данный срок,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рекомендуется считать, что было вынесено положительное  заключение (система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гильотины).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7230" marR="44450" lvl="1" indent="-228600">
                        <a:lnSpc>
                          <a:spcPts val="1150"/>
                        </a:lnSpc>
                        <a:spcBef>
                          <a:spcPts val="105"/>
                        </a:spcBef>
                        <a:buFont typeface="Symbol"/>
                        <a:buChar char=""/>
                        <a:tabLst>
                          <a:tab pos="697230" algn="l"/>
                          <a:tab pos="69786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исключения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повального применения отрицательных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заключений,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рекомендуется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определить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механизм обжалования заключения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кафедры.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3623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9370" marR="122555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Снизить коррупционные  риски при формировании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аккредитационных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агентств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8260" indent="-179705">
                        <a:lnSpc>
                          <a:spcPts val="1150"/>
                        </a:lnSpc>
                        <a:spcBef>
                          <a:spcPts val="495"/>
                        </a:spcBef>
                        <a:buAutoNum type="arabicPeriod" startAt="83"/>
                        <a:tabLst>
                          <a:tab pos="2406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Снизить коррупционные риски при формировании аккредитационных агентств, порядок формирования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закреплен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ППКР «Об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утверждении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актов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независимой аккредитации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системе образования  Кыргызской Республики»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29.09.2015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670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(«Порядок признания аккредитационных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агентств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области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образования»,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«Порядок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аккредитации образовательных организаций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программ»),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числе: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908685" lvl="1" indent="-228600">
                        <a:lnSpc>
                          <a:spcPts val="1150"/>
                        </a:lnSpc>
                        <a:buChar char="-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механизмы апелляции общественности 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уличении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коррупции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самих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аккредитационных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агентств;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464184" lvl="1" indent="-228600">
                        <a:lnSpc>
                          <a:spcPts val="1130"/>
                        </a:lnSpc>
                        <a:spcBef>
                          <a:spcPts val="20"/>
                        </a:spcBef>
                        <a:buChar char="-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финансовую, административную, уголовную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ответственность аккредитационных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агентств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случае применения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ответственности;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147320" lvl="1" indent="-228600">
                        <a:lnSpc>
                          <a:spcPts val="1150"/>
                        </a:lnSpc>
                        <a:spcBef>
                          <a:spcPts val="5"/>
                        </a:spcBef>
                        <a:buChar char="-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пересмотреть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усовершенствовать 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Национальном аккредитационном совете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уполномоченном государственном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области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утвержденное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ППКР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4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августа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2014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438,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части формирования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членов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руководства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Национального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аккредитационного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>
                        <a:lnSpc>
                          <a:spcPts val="112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совета.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00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448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82600" indent="-180340">
                        <a:lnSpc>
                          <a:spcPts val="1150"/>
                        </a:lnSpc>
                        <a:spcBef>
                          <a:spcPts val="11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84.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из аккредитационного процесса школы, детские сады, организации начально-  профессионального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(10-11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кл.)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средне-профессионального образования</a:t>
                      </a:r>
                      <a:r>
                        <a:rPr sz="9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(колледжи-техникумы).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266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967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967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2853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25.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39370" marR="72390">
                        <a:lnSpc>
                          <a:spcPct val="95700"/>
                        </a:lnSpc>
                        <a:spcBef>
                          <a:spcPts val="68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Продолжать  усовершенствовать  процедуру проведения  тестирования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минимизацией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контактов  абитуриентов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работниками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831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13384" indent="-180340">
                        <a:lnSpc>
                          <a:spcPct val="95400"/>
                        </a:lnSpc>
                        <a:spcBef>
                          <a:spcPts val="6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85.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мониторинг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функционирования системы электронного считывания штрих-кодов  сертификатов ОРТ (на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наличие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открытом доступе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электронных экранов, электроэнергии,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информационной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безопасности)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процедурных вопросов (информационные стойки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достоверной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информацией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наличии бюджетных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контрактных мест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разрезе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специальностей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др.).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9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18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18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996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8321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86.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законодательстве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норму 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необходимости прохождения ОРТ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получения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второго  высшего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41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63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1148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87.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для повышения качества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тестовых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материалов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банка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тестов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заключать  контракт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поставщиками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услуг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тестирования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минимум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 начала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процесса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тестирования.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2074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29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219525"/>
              </p:ext>
            </p:extLst>
          </p:nvPr>
        </p:nvGraphicFramePr>
        <p:xfrm>
          <a:off x="-1" y="-44377"/>
          <a:ext cx="9144001" cy="69023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43"/>
                <a:gridCol w="1565353"/>
                <a:gridCol w="5603096"/>
                <a:gridCol w="750260"/>
                <a:gridCol w="939449"/>
              </a:tblGrid>
              <a:tr h="125896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88.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Отрегулировать механизмы по повышению качества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тестов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устранить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неточности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тестах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НЦТ.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883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32410" indent="-18034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89.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Провести внешнюю оценку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экспертизу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качества тестового материала ОРТ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НЦТ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далее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проводить  такие мероприятия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раз 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пять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лет.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60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6294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40055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90.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71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«Об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отборе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зачислении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абитуриентов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результатам общереспубликанского  тестирования»,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утвержденном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ППКР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16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июня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2014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328,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изменения,</a:t>
                      </a:r>
                      <a:r>
                        <a:rPr sz="9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касающиеся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40029" marR="541020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обязательности приема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абитуриентов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результатам ОРТ. Обязать все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вузы, действующие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 территории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соответствующие 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локальные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осуществлять прием на  бюджетные места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контрактной основе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только по результатам</a:t>
                      </a:r>
                      <a:r>
                        <a:rPr sz="9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ОРТ.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080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64135" indent="-180340">
                        <a:lnSpc>
                          <a:spcPts val="113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91.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коррупциогенный п.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3.8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ППКР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328, предусматривающий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предоставление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дополнительных  баллов,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т.е. определенные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привилегии абитуриентам,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имеющим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аттестат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отличием.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17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26.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 marR="68580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электронную  систему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посещаемости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успеваемости студентов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учебных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заведений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92.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электронную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систему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учета посещаемости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успеваемости студентов учебных</a:t>
                      </a:r>
                      <a:r>
                        <a:rPr sz="9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заведений.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779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779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779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938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31750" indent="-180340">
                        <a:lnSpc>
                          <a:spcPct val="95300"/>
                        </a:lnSpc>
                        <a:spcBef>
                          <a:spcPts val="6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93.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исключения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последующего вмешательства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баллов заинтересованными лицами внедрить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программное обеспечение по модульно-рейтинговой системе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учета успеваемости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электронным зачетным книжкам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автоматической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блокировкой баллов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программном уровне,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выставленных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сразу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(не более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дней)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после каждой пройденной контрольной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точки.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48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15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15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91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27.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9370" marR="52069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Снизить коррупционные  риски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приему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экзаменов</a:t>
                      </a:r>
                      <a:r>
                        <a:rPr sz="900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537210" indent="-179705">
                        <a:lnSpc>
                          <a:spcPts val="1150"/>
                        </a:lnSpc>
                        <a:spcBef>
                          <a:spcPts val="20"/>
                        </a:spcBef>
                        <a:buAutoNum type="arabicPeriod" startAt="94"/>
                        <a:tabLst>
                          <a:tab pos="2406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проведении текущего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промежуточной аттестации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вузов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КР»,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утвержденное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ППКР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29.05.2012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№346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следующего</a:t>
                      </a:r>
                      <a:r>
                        <a:rPr sz="9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характера: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 marR="304800" lvl="1" indent="-179705">
                        <a:lnSpc>
                          <a:spcPts val="1150"/>
                        </a:lnSpc>
                        <a:buChar char="-"/>
                        <a:tabLst>
                          <a:tab pos="386080" algn="l"/>
                          <a:tab pos="38671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общие правила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посещений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занятий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ограничить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количество разрешенных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пропусков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занятий (например: 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допускать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модулю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отсутствия студента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занятии данной  дисциплины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более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3-4 раз 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допускать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экзамену,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если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модули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9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закрыты).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 marR="201930" lvl="1" indent="-179705">
                        <a:lnSpc>
                          <a:spcPts val="1130"/>
                        </a:lnSpc>
                        <a:spcBef>
                          <a:spcPts val="15"/>
                        </a:spcBef>
                        <a:buChar char="-"/>
                        <a:tabLst>
                          <a:tab pos="386080" algn="l"/>
                          <a:tab pos="386715" algn="l"/>
                        </a:tabLst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которые не посещали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занятия, автоматически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допускать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модулю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тем более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вузах студенты,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которые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никогда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посещали,</a:t>
                      </a:r>
                      <a:r>
                        <a:rPr sz="9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имеют такие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же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права,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>
                        <a:lnSpc>
                          <a:spcPts val="11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как 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которые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никогда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пропускали).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 marR="338455" lvl="1" indent="-179705">
                        <a:lnSpc>
                          <a:spcPts val="1150"/>
                        </a:lnSpc>
                        <a:spcBef>
                          <a:spcPts val="55"/>
                        </a:spcBef>
                        <a:buChar char="-"/>
                        <a:tabLst>
                          <a:tab pos="386080" algn="l"/>
                          <a:tab pos="386715" algn="l"/>
                        </a:tabLst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Отменить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норму 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получении доступа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сдаче сессии по разрешению руководства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факультета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без  исключений.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 marR="302895" lvl="1" indent="-179705">
                        <a:lnSpc>
                          <a:spcPts val="1150"/>
                        </a:lnSpc>
                        <a:buChar char="-"/>
                        <a:tabLst>
                          <a:tab pos="386080" algn="l"/>
                          <a:tab pos="38671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предоставление экзаменационных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модульных билетов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учебный отдел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(сотрудники  учебного отдела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деканата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могут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распространить студентам заранее предоставленные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билеты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отдельную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плату).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 marR="268605" lvl="1" indent="-179705">
                        <a:lnSpc>
                          <a:spcPts val="1150"/>
                        </a:lnSpc>
                        <a:buChar char="-"/>
                        <a:tabLst>
                          <a:tab pos="386080" algn="l"/>
                          <a:tab pos="38671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Экзаменационные билеты предоставлять непосредственно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началу экзамена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настоящее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время 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некоторых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вузах требуют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предоставлять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билеты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ключи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ним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минимум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9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неделю).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 lvl="1" indent="-179705">
                        <a:lnSpc>
                          <a:spcPts val="1100"/>
                        </a:lnSpc>
                        <a:buChar char="-"/>
                        <a:tabLst>
                          <a:tab pos="386080" algn="l"/>
                          <a:tab pos="386715" algn="l"/>
                        </a:tabLst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утвержденный регламент пересдачи экзамена.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настоящее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9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 marR="68580">
                        <a:lnSpc>
                          <a:spcPct val="95000"/>
                        </a:lnSpc>
                        <a:spcBef>
                          <a:spcPts val="4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руководство,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так 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возможности пересдачи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сообщают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только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особых случаях.  Причем вторая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пересдача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оставлена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усмотрение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ректората,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т.е.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ректорат может разрешить  или отказать по каким-либо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причинам).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 marR="123825" lvl="1" indent="-179705" algn="just">
                        <a:lnSpc>
                          <a:spcPts val="1150"/>
                        </a:lnSpc>
                        <a:spcBef>
                          <a:spcPts val="30"/>
                        </a:spcBef>
                        <a:buChar char="-"/>
                        <a:tabLst>
                          <a:tab pos="386715" algn="l"/>
                        </a:tabLst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Установить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конкретные критерии пересдачи экзамена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разместить 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университета, чтобы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как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преподаватели,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так 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имели возможность ознакомиться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дальнейшем руководствоваться  этими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правилами.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 marR="113664" lvl="1" indent="-179705">
                        <a:lnSpc>
                          <a:spcPts val="1150"/>
                        </a:lnSpc>
                        <a:buChar char="-"/>
                        <a:tabLst>
                          <a:tab pos="386080" algn="l"/>
                          <a:tab pos="386715" algn="l"/>
                        </a:tabLst>
                      </a:pP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состав экзаменационной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комиссии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включить предметного преподавателя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качестве наблюдателя  (Во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время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пользуясь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отсутствием предметного преподавателя,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сотрудники госуниверситета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имеют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возможность помогать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студентам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отдельную плату,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предметный преподаватель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имеет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право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только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проверять работы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выставлять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оценки).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6080" marR="330835" lvl="1" indent="-179705">
                        <a:lnSpc>
                          <a:spcPts val="1150"/>
                        </a:lnSpc>
                        <a:buChar char="-"/>
                        <a:tabLst>
                          <a:tab pos="386080" algn="l"/>
                          <a:tab pos="38671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возможность приема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экзаменов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вышестоящими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руководителями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обход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профильных  преподавателей.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6941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0" y="3761"/>
            <a:ext cx="9144000" cy="5324535"/>
          </a:xfrm>
        </p:spPr>
        <p:txBody>
          <a:bodyPr/>
          <a:lstStyle/>
          <a:p>
            <a:pPr algn="ctr"/>
            <a:r>
              <a:rPr lang="ru-RU" sz="6600" dirty="0">
                <a:solidFill>
                  <a:srgbClr val="002060"/>
                </a:solidFill>
              </a:rPr>
              <a:t>Наша миссия</a:t>
            </a:r>
            <a:r>
              <a:rPr lang="ru-RU" sz="6600" dirty="0">
                <a:solidFill>
                  <a:srgbClr val="FF0000"/>
                </a:solidFill>
              </a:rPr>
              <a:t/>
            </a:r>
            <a:br>
              <a:rPr lang="ru-RU" sz="66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Содействие министерству в улучшении качества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образования для достижения устойчивого развития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страны, повышения эффективности и прозрачности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принятия решений в секторе образования путем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создания механизмов эффективного взаимодействия и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сотрудничества общественности с министерством,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общественного мониторинга деятельности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министерства и должностных лиц.</a:t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82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30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469960"/>
              </p:ext>
            </p:extLst>
          </p:nvPr>
        </p:nvGraphicFramePr>
        <p:xfrm>
          <a:off x="0" y="1"/>
          <a:ext cx="9144001" cy="69422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43"/>
                <a:gridCol w="1565353"/>
                <a:gridCol w="5603096"/>
                <a:gridCol w="750260"/>
                <a:gridCol w="939449"/>
              </a:tblGrid>
              <a:tr h="722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28.</a:t>
                      </a: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13716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Порядок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сдачи  академической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задолженности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заменить на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возмещением  затрат.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21920" indent="-180340">
                        <a:lnSpc>
                          <a:spcPts val="1150"/>
                        </a:lnSpc>
                        <a:spcBef>
                          <a:spcPts val="59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95.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Положения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«О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порядке перевода,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отчисления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восстановления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вузов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КР» и «О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проведении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текущего контроля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промежуточной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аттестации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 вузов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КР» 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замены процедуры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ликвидации академической задолженности на повторное обучение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возмещением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затрат.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9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7029">
                <a:tc row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29.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39370" marR="125730">
                        <a:lnSpc>
                          <a:spcPct val="96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коррупционные  риски при приеме  государственных</a:t>
                      </a:r>
                      <a:r>
                        <a:rPr sz="9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экзаменов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22555" indent="-180340">
                        <a:lnSpc>
                          <a:spcPts val="1150"/>
                        </a:lnSpc>
                        <a:spcBef>
                          <a:spcPts val="2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96.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Перевести государственные экзамены,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частности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«Историю Кыргызстана»,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полностью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письменный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вид.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Осуществлять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экзаменов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зачетов,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 по «Истории  Кыргызстана»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путем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компьютерного тестирования (предусмотреть возможность открытого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вопроса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написания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эссе).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90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1176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97.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Предложить Совету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истории при Президенте Кыргызской Республики принять решение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созданию  межведомственной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комиссии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стандартизации экзаменационных вопросов,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единых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9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>
                        <a:lnSpc>
                          <a:spcPts val="109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республики,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использованием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тестовых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заданий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написания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эссе.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39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567690" indent="-180340">
                        <a:lnSpc>
                          <a:spcPts val="113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98.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Рассмотреть целесообразность централизации сдачи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экзамена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«Истории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Кыргызстана» через  Интернет.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585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585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90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24460" indent="-1803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99.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полную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анонимность студента, сдающего государственный экзамен,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путем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внедрения  обязательного генерирования идентификационных номеров каждому студенту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момент сдачи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>
                        <a:lnSpc>
                          <a:spcPts val="109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последующей верификации.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20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332740" indent="-180340">
                        <a:lnSpc>
                          <a:spcPts val="1130"/>
                        </a:lnSpc>
                        <a:spcBef>
                          <a:spcPts val="8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100.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Установить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видеонаблюдение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аудиториях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спузов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вузов, где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проводятся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занятия, экзамены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зачеты,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экзамены,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сохранять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данные записи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видеоархиве.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2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739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обеспечить контроль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этого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пункта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путем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создания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графиков</a:t>
                      </a:r>
                      <a:r>
                        <a:rPr sz="9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мониторинга.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931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76581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102.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Издать соответствующий приказ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КР,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обеспечивать запись  видеонаблюдения (со сдачей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архив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предоставления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архива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проверяющим).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931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13664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103.	Со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стороны МОН создать систему периодических выборочных проверок записей видеонаблюдения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(предварительно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установить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критерии выборочности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проверки).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91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596900" indent="-180340">
                        <a:lnSpc>
                          <a:spcPts val="1150"/>
                        </a:lnSpc>
                        <a:spcBef>
                          <a:spcPts val="6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104.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Запросить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результаты выборочного мониторинга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существующих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систем видеонаблюдения  (особенно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обучающихся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заочной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форме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обучения).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48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49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49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671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30.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9370" marR="74295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Повысить эффективность  дистантной формы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обучения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36525" indent="-180340">
                        <a:lnSpc>
                          <a:spcPts val="1130"/>
                        </a:lnSpc>
                        <a:spcBef>
                          <a:spcPts val="5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105.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четкие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требования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(включая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указанные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следующем пункте)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действия программ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дистантной формой обучения, т.е.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применением информационных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технологий.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7000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25425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106.	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получении лицензии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аккредитации (разрешительных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содержательных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документов)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 возможность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обучения студентов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посредством применения дистанционных технологий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иметься соответствующие технологические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ресурсные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возможности,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</a:t>
                      </a:r>
                      <a:r>
                        <a:rPr sz="9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числе: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7335" indent="-228600">
                        <a:lnSpc>
                          <a:spcPts val="1195"/>
                        </a:lnSpc>
                        <a:buFont typeface="Symbol"/>
                        <a:buChar char=""/>
                        <a:tabLst>
                          <a:tab pos="267335" algn="l"/>
                          <a:tab pos="26797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широкополосный интернет;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7335" marR="463550" indent="-228600">
                        <a:lnSpc>
                          <a:spcPts val="1130"/>
                        </a:lnSpc>
                        <a:spcBef>
                          <a:spcPts val="125"/>
                        </a:spcBef>
                        <a:buFont typeface="Symbol"/>
                        <a:buChar char=""/>
                        <a:tabLst>
                          <a:tab pos="267335" algn="l"/>
                          <a:tab pos="26797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наличие собственного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домена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адреса электронной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почты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этом домене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каждого студента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профессорско-преподавательского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состава;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7335" marR="350520" indent="-228600">
                        <a:lnSpc>
                          <a:spcPts val="1150"/>
                        </a:lnSpc>
                        <a:spcBef>
                          <a:spcPts val="75"/>
                        </a:spcBef>
                        <a:buFont typeface="Symbol"/>
                        <a:buChar char=""/>
                        <a:tabLst>
                          <a:tab pos="267335" algn="l"/>
                          <a:tab pos="26797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программное обеспечение (software),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обеспечивающее учебный процесс,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обучение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оценку знаний  студента,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также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контроля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преподавания;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7335" indent="-228600">
                        <a:lnSpc>
                          <a:spcPts val="1195"/>
                        </a:lnSpc>
                        <a:buFont typeface="Symbol"/>
                        <a:buChar char=""/>
                        <a:tabLst>
                          <a:tab pos="267335" algn="l"/>
                          <a:tab pos="26797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электронные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силлабусы 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курсов, учебные</a:t>
                      </a:r>
                      <a:r>
                        <a:rPr sz="9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планы;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7335" indent="-228600">
                        <a:lnSpc>
                          <a:spcPct val="100000"/>
                        </a:lnSpc>
                        <a:spcBef>
                          <a:spcPts val="30"/>
                        </a:spcBef>
                        <a:buFont typeface="Symbol"/>
                        <a:buChar char=""/>
                        <a:tabLst>
                          <a:tab pos="267335" algn="l"/>
                          <a:tab pos="26797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видеоролики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аудиофайлы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лекциями;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7335" indent="-228600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Symbol"/>
                        <a:buChar char=""/>
                        <a:tabLst>
                          <a:tab pos="267335" algn="l"/>
                          <a:tab pos="26797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действующая онлайн-система домашних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заданий;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7335" marR="39370" indent="-228600" algn="just">
                        <a:lnSpc>
                          <a:spcPts val="1150"/>
                        </a:lnSpc>
                        <a:spcBef>
                          <a:spcPts val="100"/>
                        </a:spcBef>
                        <a:buFont typeface="Symbol"/>
                        <a:buChar char=""/>
                        <a:tabLst>
                          <a:tab pos="26797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универсальный доступ для входа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использования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любого девайса вне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зависимости от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географического  положения студента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профессорско-преподавательского состава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(стационарного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компьютера, планшета,  смартфона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мобильного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устройства);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7335" indent="-228600">
                        <a:lnSpc>
                          <a:spcPts val="1160"/>
                        </a:lnSpc>
                        <a:buFont typeface="Symbol"/>
                        <a:buChar char=""/>
                        <a:tabLst>
                          <a:tab pos="267335" algn="l"/>
                          <a:tab pos="26797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электронная библиотека, библиотечные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базы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данных,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включающие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основную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дополнительную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27329">
                        <a:lnSpc>
                          <a:spcPts val="1175"/>
                        </a:lnSpc>
                        <a:spcBef>
                          <a:spcPts val="79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МЭ</a:t>
                      </a:r>
                    </a:p>
                    <a:p>
                      <a:pPr marL="80645" marR="72390" algn="ctr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кк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-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ные</a:t>
                      </a:r>
                      <a:r>
                        <a:rPr sz="9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агентства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3721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31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670719"/>
              </p:ext>
            </p:extLst>
          </p:nvPr>
        </p:nvGraphicFramePr>
        <p:xfrm>
          <a:off x="13138" y="36786"/>
          <a:ext cx="9130862" cy="68212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432"/>
                <a:gridCol w="1563104"/>
                <a:gridCol w="5595045"/>
                <a:gridCol w="749182"/>
                <a:gridCol w="938099"/>
              </a:tblGrid>
              <a:tr h="32951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7335">
                        <a:lnSpc>
                          <a:spcPts val="114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литературу по предметам дистанционного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обучения;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67335" indent="-228600">
                        <a:lnSpc>
                          <a:spcPts val="1165"/>
                        </a:lnSpc>
                        <a:spcBef>
                          <a:spcPts val="20"/>
                        </a:spcBef>
                        <a:buFont typeface="Symbol"/>
                        <a:buChar char=""/>
                        <a:tabLst>
                          <a:tab pos="267335" algn="l"/>
                          <a:tab pos="26797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электронные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лаборатории.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1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99085" indent="-180340">
                        <a:lnSpc>
                          <a:spcPts val="1150"/>
                        </a:lnSpc>
                        <a:spcBef>
                          <a:spcPts val="11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107.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провести проверку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существующих программ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заочной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формой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закрыть  программы несоответствующие данным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требованиям.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266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967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967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59613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 marR="54610" algn="just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Переработать лицензионные  нормативы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магистерских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программ.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15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108.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Усилить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путем кооперации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вузов компонент исследовательской работы: создать</a:t>
                      </a:r>
                      <a:r>
                        <a:rPr sz="900" spc="2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производственную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29273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лабораторную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базу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естественнонаучных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инженерно-технических специальностей,  широкополосный Интернет. 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универсальный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доступ вне зависимости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географического  положения студента,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операционной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системы для входа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использования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любого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девайса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(стационарного компьютера, планшета,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смартфона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мобильного</a:t>
                      </a:r>
                      <a:r>
                        <a:rPr sz="9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устройства).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79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2418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109.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Заключить договоры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профилирующими организациями по специальности для последующей  организации практики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проведения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научной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57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567690" indent="-180340">
                        <a:lnSpc>
                          <a:spcPts val="1130"/>
                        </a:lnSpc>
                        <a:spcBef>
                          <a:spcPts val="20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110.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Магистерским программам подключиться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электронным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базам журналов, научных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статей,  библиотекам через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кооперацию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 консорциум</a:t>
                      </a:r>
                      <a:r>
                        <a:rPr sz="9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831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831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793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9370" marR="135255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Пресекать распространение  фиктивных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курсовых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дипломных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393065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111.	Во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электронную систему контроля на плагиат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студенческих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исследовательских работ (рефераты,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курсовые,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дипломные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работы).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79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30504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112.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Издать соответствующий приказ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внедрении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электронной системы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плагиата Интернет-  материалов.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4723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7399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113.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все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внутренний НПА,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где будет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установлен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регламент по подготовке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исследовательских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порядок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взаимодействия студента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руководителя  (преподавателя),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также проверка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плагиат.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преподавателей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  проверять сдаваемые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дипломные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курсовые работы на предмет плагиата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посредством</a:t>
                      </a:r>
                      <a:r>
                        <a:rPr sz="90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электронной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>
                        <a:lnSpc>
                          <a:spcPts val="109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системы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плагиат.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71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8890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114.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Правоохранительным органам активизировать пресечение свободной продажи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рефератов,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курсовых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дипломных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предоставлением данных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выявлению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пресечению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разрезе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регионам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 месяцам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Рабочую группу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Совета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обороны.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1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r>
                        <a:rPr sz="9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3820" marR="69850" indent="-1270" algn="ctr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далее 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6075" marR="189230" indent="-143510">
                        <a:lnSpc>
                          <a:spcPts val="1150"/>
                        </a:lnSpc>
                        <a:spcBef>
                          <a:spcPts val="59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МВД,</a:t>
                      </a:r>
                      <a:r>
                        <a:rPr sz="9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АКС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ГКНБ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9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668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18110" indent="-180340">
                        <a:lnSpc>
                          <a:spcPts val="1130"/>
                        </a:lnSpc>
                        <a:spcBef>
                          <a:spcPts val="3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115.	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целях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перехода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Болонскую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систему совместно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общественным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советом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провести серию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круглых столов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разработке стандартных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силлабусов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семинарам «Основы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исследований»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>
                        <a:lnSpc>
                          <a:spcPts val="109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(для бакалавриата)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«Методы научных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исследований» (для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магистратуры).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79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8034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116.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Ввести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специальностей бакалавриата обязательный семинар «Основы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исследований»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магистратуры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«Методы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исследований».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144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1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117.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повышение квалификации соответствующих преподавателей по</a:t>
                      </a:r>
                      <a:r>
                        <a:rPr sz="9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семинарам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662940">
                        <a:lnSpc>
                          <a:spcPts val="1160"/>
                        </a:lnSpc>
                        <a:spcBef>
                          <a:spcPts val="4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«Основы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исследований» (для бакалавриата)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«Методы научных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исследований» (для  магистратуры).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30.05.2017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4723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 marR="296545" algn="just">
                        <a:lnSpc>
                          <a:spcPct val="951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Снизить</a:t>
                      </a:r>
                      <a:r>
                        <a:rPr sz="9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коррупционные  риски при прохождении  студентами практик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50165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118.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Провести анализ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образовательных стандартов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учебных планов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 новые подходы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проведению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производственной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преддипломной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практик, предусматривающие  исключение коррупционных рисков.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Провести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совместно 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Общественным советом МОН серию круглых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столов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Министерством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экономики,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Торгово-промышленной палатой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работодателями для</a:t>
                      </a:r>
                      <a:r>
                        <a:rPr sz="9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выявления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>
                        <a:lnSpc>
                          <a:spcPts val="109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потребностей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практикантах.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соответствующее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МЭ,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ТПП,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488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78740" indent="-180340">
                        <a:lnSpc>
                          <a:spcPts val="1150"/>
                        </a:lnSpc>
                        <a:spcBef>
                          <a:spcPts val="8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119.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Совместно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Министерством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экономики,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Торгово-промышленной палатой создать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реестр компаний,  которые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заинтересованы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практикантах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регулярной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основе проводить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ярмарку</a:t>
                      </a:r>
                      <a:r>
                        <a:rPr sz="9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практик).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78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37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МЭ,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ТПП,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6737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8147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32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263617"/>
              </p:ext>
            </p:extLst>
          </p:nvPr>
        </p:nvGraphicFramePr>
        <p:xfrm>
          <a:off x="0" y="0"/>
          <a:ext cx="9144001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43"/>
                <a:gridCol w="1565353"/>
                <a:gridCol w="5603096"/>
                <a:gridCol w="750260"/>
                <a:gridCol w="939449"/>
              </a:tblGrid>
              <a:tr h="3342660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9370" marR="296545">
                        <a:lnSpc>
                          <a:spcPct val="953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Снизить</a:t>
                      </a:r>
                      <a:r>
                        <a:rPr sz="9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коррупционные  риски при поступлении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абитуриентов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зарубежные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338455" indent="-179705" algn="just">
                        <a:lnSpc>
                          <a:spcPts val="1150"/>
                        </a:lnSpc>
                        <a:spcBef>
                          <a:spcPts val="15"/>
                        </a:spcBef>
                        <a:buAutoNum type="arabicPeriod" startAt="120"/>
                        <a:tabLst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типовой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регламент, обязательный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всеми вузами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поступления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зарубежные вузы при выделении иностранными правительствами квот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правительства КР,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бесплатных мест.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регламенте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быть предусмотрены следующие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нормы: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302895" lvl="1" indent="-228600">
                        <a:lnSpc>
                          <a:spcPts val="1150"/>
                        </a:lnSpc>
                        <a:spcBef>
                          <a:spcPts val="70"/>
                        </a:spcBef>
                        <a:buFont typeface="Symbol"/>
                        <a:buChar char="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антикоррупционную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систему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апелляции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повышением,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понижением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оставлением  предыдущей оценки. Регламентировать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сроки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апелляция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после</a:t>
                      </a:r>
                      <a:r>
                        <a:rPr sz="9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95885" lvl="1" indent="-228600">
                        <a:lnSpc>
                          <a:spcPts val="1150"/>
                        </a:lnSpc>
                        <a:spcBef>
                          <a:spcPts val="75"/>
                        </a:spcBef>
                        <a:buFont typeface="Symbol"/>
                        <a:buChar char="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прием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экзаменов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квотные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места преподавателями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данного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Для этого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 создать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базу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преподавателей,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могут принимать профильные экзамены. Предметные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тесты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должны приниматься комиссионно </a:t>
                      </a:r>
                      <a:r>
                        <a:rPr sz="900" u="sng" spc="-10" dirty="0">
                          <a:latin typeface="Times New Roman"/>
                          <a:cs typeface="Times New Roman"/>
                        </a:rPr>
                        <a:t>минимум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тремя преподавателями, вне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зависимости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от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количества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lvl="1" indent="-228600">
                        <a:lnSpc>
                          <a:spcPts val="1195"/>
                        </a:lnSpc>
                        <a:buFont typeface="Symbol"/>
                        <a:buChar char="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Предусмотреть компьютеризированные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тесты.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lvl="1" indent="-228600">
                        <a:lnSpc>
                          <a:spcPct val="100000"/>
                        </a:lnSpc>
                        <a:buFont typeface="Symbol"/>
                        <a:buChar char="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Предусмотреть видеосъемку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всего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экзаменационного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апелляционного</a:t>
                      </a:r>
                      <a:r>
                        <a:rPr sz="9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процесса.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46990" lvl="1" indent="-228600">
                        <a:lnSpc>
                          <a:spcPts val="1150"/>
                        </a:lnSpc>
                        <a:spcBef>
                          <a:spcPts val="100"/>
                        </a:spcBef>
                        <a:buFont typeface="Symbol"/>
                        <a:buChar char="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Объявление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быть не только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печатных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СМИ, 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вуза, проводящего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экзамены 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месяц до экзамена.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время, ни дата экзамена 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могут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меняться.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80645" lvl="1" indent="-228600">
                        <a:lnSpc>
                          <a:spcPts val="1150"/>
                        </a:lnSpc>
                        <a:spcBef>
                          <a:spcPts val="70"/>
                        </a:spcBef>
                        <a:buFont typeface="Symbol"/>
                        <a:buChar char="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скачивание экзаменационных тестов из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интернета. Все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тесты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пройти экспертизу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68630" marR="450215" lvl="1" indent="-228600">
                        <a:lnSpc>
                          <a:spcPts val="1150"/>
                        </a:lnSpc>
                        <a:spcBef>
                          <a:spcPts val="70"/>
                        </a:spcBef>
                        <a:buFont typeface="Symbol"/>
                        <a:buChar char=""/>
                        <a:tabLst>
                          <a:tab pos="468630" algn="l"/>
                          <a:tab pos="469265" algn="l"/>
                        </a:tabLst>
                      </a:pP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процедурных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нарушений, допущенных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вузом, ответственность возлагается лично на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руководителя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должностного лица, непосредственно проводящего</a:t>
                      </a:r>
                      <a:r>
                        <a:rPr sz="9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экзамен.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93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337185" indent="-180340">
                        <a:lnSpc>
                          <a:spcPts val="1150"/>
                        </a:lnSpc>
                        <a:spcBef>
                          <a:spcPts val="47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Закрепить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что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поступление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зарубежные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вузы по межправительственным квотам через  любые министерства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регулируется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результатам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ОРТ.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41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111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МИД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111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07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3815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122.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оперативное размещение детализированной информации 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имеющихся местах (квотах)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бесплатного обучения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рубежом,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также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впоследствии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 ФИО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поступивших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студентах, их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баллы.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07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2446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123.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вести электронный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всех поступивших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абитуриентов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зарубежные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вузы при  выделении иностранными правительствами квот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правительства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КР,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бесплатных мест на  все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уровни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0782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307975" indent="-180340">
                        <a:lnSpc>
                          <a:spcPct val="95500"/>
                        </a:lnSpc>
                        <a:spcBef>
                          <a:spcPts val="8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124.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запросить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статистику обучавшихся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аспирантов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2010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зарубежных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вузах по квотам,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отчисленных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обучившихся.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Дополнительно выявить  статистику вернувшихся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КР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обучившихся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квоте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иностранных правительств.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дальнейшем отслеживать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размещать на сайте индикаторы по успешному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выпуску,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отчислению (по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какой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причине)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других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индикаторов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зарубежном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вузе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правительственной</a:t>
                      </a:r>
                      <a:r>
                        <a:rPr sz="9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квоте.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978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804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65405" indent="-180340">
                        <a:lnSpc>
                          <a:spcPts val="1130"/>
                        </a:lnSpc>
                        <a:spcBef>
                          <a:spcPts val="3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125.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Опубликовать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реестр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аспирантов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КР, обучающихся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данный момент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зарубежных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вузах благодаря выделенным иностранными правительствами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квотам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правительства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>
                        <a:lnSpc>
                          <a:spcPts val="109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бесплатных мест на все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уровни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857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86995" indent="-180340">
                        <a:lnSpc>
                          <a:spcPct val="95000"/>
                        </a:lnSpc>
                        <a:spcBef>
                          <a:spcPts val="16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126.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дополнительные предложения по исключению коррупционных рисков при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поступлении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зарубежные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вузы при выделении иностранными правительствами квот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правительства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КР,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бесплатных мест на все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уровни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842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18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18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8656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33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38022"/>
              </p:ext>
            </p:extLst>
          </p:nvPr>
        </p:nvGraphicFramePr>
        <p:xfrm>
          <a:off x="0" y="-1"/>
          <a:ext cx="9144001" cy="6981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43"/>
                <a:gridCol w="1565353"/>
                <a:gridCol w="5603096"/>
                <a:gridCol w="750260"/>
                <a:gridCol w="939449"/>
              </a:tblGrid>
              <a:tr h="1800170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98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35.</a:t>
                      </a: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9370" marR="119380">
                        <a:lnSpc>
                          <a:spcPct val="957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Усилить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контроль  выполнения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требований  законодательства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области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организации  Государственных  аттестационных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комиссий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спузах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24154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127.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из состава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аттестационных комиссий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(ГАК)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деканов факультетов,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заведующих кафедрами,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представителей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административного управленческого персонала,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руководства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одновременным увеличением доли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работодателей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составах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ГАК.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настоящее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время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13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Положения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«Об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итоговой государственной аттестации выпускников высших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заведений  Кыргызской Республики»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29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мая 2012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определяет, что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«государственная</a:t>
                      </a:r>
                      <a:r>
                        <a:rPr sz="900" spc="1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аттестационная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55244">
                        <a:lnSpc>
                          <a:spcPts val="115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комиссия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формируется из профессорско-преподавательского состава высшего учебного заведения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работников,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также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приглашаемых из сторонних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организаций: специалистов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предприятий,  учреждений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потребителей кадров данного профиля,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ведущих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  работников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других высших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заведений».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указать,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что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данном</a:t>
                      </a:r>
                      <a:r>
                        <a:rPr sz="9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534035">
                        <a:lnSpc>
                          <a:spcPts val="113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число представителей профессорско-преподавательского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состава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входит декан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заведующий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кафедрой,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т.е. декан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заведующий кафедрой не имеют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право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участвовать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ГАКе.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85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62915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128.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Автоматизировать распределение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отбор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председателей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членов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ГАК из базы данных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путем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произвольной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генерации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чисел.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85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0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129.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Детально прописать регламент внесения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базу данных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членов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ГАК.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85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0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130.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взимание платы со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питания членов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ГАК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2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спузах.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74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88900" indent="-180340">
                        <a:lnSpc>
                          <a:spcPts val="1160"/>
                        </a:lnSpc>
                        <a:spcBef>
                          <a:spcPts val="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исполнения предыдущего пункта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наложением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дисциплинарных взысканий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неисполнения.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30.06.2017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85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0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132.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Организовать видеосъемку аттестационной процедуры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ГАК.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922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35890" indent="-180340">
                        <a:lnSpc>
                          <a:spcPts val="1150"/>
                        </a:lnSpc>
                        <a:spcBef>
                          <a:spcPts val="11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133.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Общественному совету обеспечить регулярной мониторинг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области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организации ГАК 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очной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заочной форме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266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30.06.2017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967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967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135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36.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9370" marR="86995">
                        <a:lnSpc>
                          <a:spcPct val="96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Пересмотреть порядок  использования спузами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зданий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другого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имущества  (порядок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учета,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механизмы  передачи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аренду)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законодательством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56845" indent="-180340">
                        <a:lnSpc>
                          <a:spcPts val="1150"/>
                        </a:lnSpc>
                        <a:spcBef>
                          <a:spcPts val="4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134.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механизмы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исключению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рисков по предоставлению государственного имущества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аренду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заниженной</a:t>
                      </a:r>
                      <a:r>
                        <a:rPr sz="9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цене.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60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ФУГИ,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543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38150" indent="-180340">
                        <a:lnSpc>
                          <a:spcPts val="1150"/>
                        </a:lnSpc>
                        <a:spcBef>
                          <a:spcPts val="6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135.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совместно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ФУГИ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«О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порядке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использования государственными  образовательными организациями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зданий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другого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имущества»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(порядок учета,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механизмы передачи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аренду)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законодательством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КР,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котором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предусмотреть: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95934" indent="-228600">
                        <a:lnSpc>
                          <a:spcPts val="1100"/>
                        </a:lnSpc>
                        <a:buChar char="-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проведение электронного аукциона при передаче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аренду,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базе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помещений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др.;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95934" marR="979805" indent="-228600">
                        <a:lnSpc>
                          <a:spcPts val="1150"/>
                        </a:lnSpc>
                        <a:spcBef>
                          <a:spcPts val="55"/>
                        </a:spcBef>
                        <a:buChar char="-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проведение инвентаризации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учета объектов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активов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(оборудования, имущества)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государственных образовательных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организаций;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95934" indent="-228600">
                        <a:lnSpc>
                          <a:spcPts val="1075"/>
                        </a:lnSpc>
                        <a:buChar char="-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базы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активов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образовательных организаций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указанием</a:t>
                      </a:r>
                      <a:r>
                        <a:rPr sz="9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номеров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95934" marR="976630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паспортов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имуществ, правоустанавливающих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правоудостоверяющих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документов,  удостоверяющих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право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собственности.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48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ФУГИ,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7398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37.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15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136.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Ввести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«О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порядке предоставления государственного имущества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аренду»</a:t>
                      </a:r>
                      <a:r>
                        <a:rPr sz="9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следующие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15303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нормы: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«В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нарушения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сроков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стороны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ФУГИ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рассмотрению заявок, балансодержатель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вправе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производить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передачу объекта самостоятельно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Положением»;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«Не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допускается  сдача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аренду имущества, используемого балансодержателем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уставных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целях».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ФУГИ,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98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0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137.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ФУГИ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реестр помещений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организаций, подлежащих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аренде.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ФУГИ,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41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38.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9370">
                        <a:lnSpc>
                          <a:spcPts val="111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Продолжить оптимизацию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 marR="137160">
                        <a:lnSpc>
                          <a:spcPct val="95500"/>
                        </a:lnSpc>
                        <a:spcBef>
                          <a:spcPts val="3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организационно-  управленческой структуры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целях исключения  дублирующих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структурных  подразделений.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76835" indent="-180340">
                        <a:lnSpc>
                          <a:spcPts val="1150"/>
                        </a:lnSpc>
                        <a:spcBef>
                          <a:spcPts val="6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138.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механизмы по исключению дублирующих структурных подразделений, для повышения  эффективности использования ресурсов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оптимизации бюджетных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средств.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48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49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49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31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60325">
                        <a:lnSpc>
                          <a:spcPct val="10000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139.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Продолжить оптимизацию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917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34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105321"/>
              </p:ext>
            </p:extLst>
          </p:nvPr>
        </p:nvGraphicFramePr>
        <p:xfrm>
          <a:off x="0" y="1"/>
          <a:ext cx="9144001" cy="68969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43"/>
                <a:gridCol w="1565353"/>
                <a:gridCol w="5603096"/>
                <a:gridCol w="750260"/>
                <a:gridCol w="939449"/>
              </a:tblGrid>
              <a:tr h="460593"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39.</a:t>
                      </a: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9370" marR="337185">
                        <a:lnSpc>
                          <a:spcPct val="96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Пересмотреть порядок  разработки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учебных материалов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привлечением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этому  общественности.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521334" indent="-180340">
                        <a:lnSpc>
                          <a:spcPts val="1150"/>
                        </a:lnSpc>
                        <a:spcBef>
                          <a:spcPts val="6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140.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Пересмотреть порядок издания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учебных материалов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привлечением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этому  общественности.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положение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издании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материалов.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48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18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18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334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85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систему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конкурсного отбора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учебников, учебных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материалов для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публикации.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18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36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0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142.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Проводить публичную апробацию внедряемых учебников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учебных пособий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т.д.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077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05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143.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МОН регламент присвоения грифа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УМО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учебным</a:t>
                      </a:r>
                      <a:r>
                        <a:rPr sz="9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материалам.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10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99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34975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144.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 об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издании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материалов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части,  касающейся исключения продажи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</a:t>
                      </a:r>
                      <a:r>
                        <a:rPr sz="9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преподавателями.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8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01295" indent="-180340">
                        <a:lnSpc>
                          <a:spcPts val="1150"/>
                        </a:lnSpc>
                        <a:spcBef>
                          <a:spcPts val="4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145.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конфликт интересов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процессе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разработки, издания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УМК  (КАО).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60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99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47879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146.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Провести ревизию предметных стандартов на соответствие заявленному компетентностному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подходу.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084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95910" indent="-179705">
                        <a:lnSpc>
                          <a:spcPts val="1150"/>
                        </a:lnSpc>
                        <a:spcBef>
                          <a:spcPts val="15"/>
                        </a:spcBef>
                        <a:buAutoNum type="arabicPeriod" startAt="147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процедуру апробации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доступ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потенциальных авторов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этим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процедурам.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321310" indent="-179705">
                        <a:lnSpc>
                          <a:spcPts val="1150"/>
                        </a:lnSpc>
                        <a:buAutoNum type="arabicPeriod" startAt="147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прозрачную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достаточную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времени процедуру обсуждения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учебников, учебных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пособий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образовательных стандартов,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планов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т.д.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всех образовательных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уровнях,</a:t>
                      </a:r>
                      <a:r>
                        <a:rPr sz="9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путем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699770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размещения на веб-сайте Министерства образования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указанием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обсуждения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4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месяца.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Все  предложения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должны обязательно документироваться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учитываться при принятии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решения.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65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40.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17399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149.	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целях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доступа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информации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знаниям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внести изменения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и/или 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Гражданский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кодекс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Закон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авторском праве, закрепляющие имущественные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права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произведения,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созданные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счет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средств.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Четко определить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Законе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авторском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40029" marR="344805">
                        <a:lnSpc>
                          <a:spcPts val="113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праве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статус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произведений,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созданных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счет государственных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средств.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частности, закрепить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имущественные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права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произведения,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созданные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счет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средств.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40029" marR="117475">
                        <a:lnSpc>
                          <a:spcPts val="115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целях улучшения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обеспеченности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учебниками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учебными материалами,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созданных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тиражируемых из  государственного бюджета, обязать авторов предоставлять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пользование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государства электронные  версии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учебников. Впоследствии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МОНу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предоставлять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пользование школ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электронные версии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учебников, созданных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тиражируемых из государственного бюджета,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установить, </a:t>
                      </a:r>
                      <a:r>
                        <a:rPr sz="9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что государство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</a:p>
                    <a:p>
                      <a:pPr marL="240029" marR="304165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 своих компетентных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получает исключительное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право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наряду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автором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использовать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результат авторской деятельности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без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ограничений. Предусмотреть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возможность заключения  эксклюзивного договора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автором. 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издательства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составлении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договоров 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авторами  заключать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договоры,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предусматривающие переход неимущественных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авторских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прав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государству.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Кроме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того,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издательства передавать электронные версии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Заказчику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</a:t>
                      </a:r>
                      <a:r>
                        <a:rPr sz="900" spc="20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240029" marR="163830">
                        <a:lnSpc>
                          <a:spcPts val="1130"/>
                        </a:lnSpc>
                        <a:spcBef>
                          <a:spcPts val="2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Впоследствии МОН должен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свободный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доступ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каждого школьника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электронным версиям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учебников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через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интернет.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27660" marR="77470" indent="-243840">
                        <a:lnSpc>
                          <a:spcPts val="115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ГААР,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7475">
                        <a:lnSpc>
                          <a:spcPts val="112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Кыргызпатент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11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 marR="151765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Снизить коррупционные  риски при составлении  стандартов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УМО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37465" indent="-179705">
                        <a:lnSpc>
                          <a:spcPts val="1150"/>
                        </a:lnSpc>
                        <a:spcBef>
                          <a:spcPts val="15"/>
                        </a:spcBef>
                        <a:buAutoNum type="arabicPeriod" startAt="150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механизмы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исключению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коррупционных рисков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узковедомственных интересов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 формировании состава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УМО (с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включением представителей 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разными формами  собственности).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indent="-179705">
                        <a:lnSpc>
                          <a:spcPts val="1100"/>
                        </a:lnSpc>
                        <a:buAutoNum type="arabicPeriod" startAt="150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Переработать 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создании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УМО 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исключением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конфликта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интересов,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также с</a:t>
                      </a:r>
                      <a:r>
                        <a:rPr sz="9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учетом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104139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вхождения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Болонскую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систему. Учесть, что председателем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УМО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может быть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администратор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вуза.  Устранить дискреционные полномочия руководителя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УМО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путем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перераспределения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его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полномочий.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УМО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вузе,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отсутствует разрабатываемый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стандарт. Все НПА,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составы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УМО,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протоколы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собраний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результаты их работы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должны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быть размещены на сайте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187325" indent="-179705">
                        <a:lnSpc>
                          <a:spcPts val="1150"/>
                        </a:lnSpc>
                        <a:buAutoNum type="arabicPeriod" startAt="152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прозрачную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достаточную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времени процедуру обсуждения стандартов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сфере высшего образования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путем размещения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веб-сайте Министерства образования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2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указанием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199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35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259616"/>
              </p:ext>
            </p:extLst>
          </p:nvPr>
        </p:nvGraphicFramePr>
        <p:xfrm>
          <a:off x="0" y="-3"/>
          <a:ext cx="9143999" cy="69316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24"/>
                <a:gridCol w="1565252"/>
                <a:gridCol w="5602733"/>
                <a:gridCol w="756696"/>
                <a:gridCol w="933494"/>
              </a:tblGrid>
              <a:tr h="1465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обсуждения стандарта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4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месяца.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613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 marR="283210">
                        <a:lnSpc>
                          <a:spcPct val="96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Усилить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кандидатов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требованиям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области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поощрения.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60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10185" indent="-179705">
                        <a:lnSpc>
                          <a:spcPts val="1150"/>
                        </a:lnSpc>
                        <a:spcBef>
                          <a:spcPts val="15"/>
                        </a:spcBef>
                        <a:buAutoNum type="arabicPeriod" startAt="153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целях усиления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контроля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соответствием кандидатов требованиям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пересмотреть 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ведомственных наградах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части формирования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состава комиссии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принятия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внимание  ходатайств профессиональных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учительских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преподавательских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ассоциаций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(«Состав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комиссии  формируется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 числа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сотрудников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центрального аппарата министерства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9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организаций»).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225425" indent="-179705">
                        <a:lnSpc>
                          <a:spcPts val="1150"/>
                        </a:lnSpc>
                        <a:spcBef>
                          <a:spcPts val="5"/>
                        </a:spcBef>
                        <a:buAutoNum type="arabicPeriod" startAt="153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размещение списка претендентов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получение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ведомственных наград на сайте МОН  заблаговременно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(за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9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месяц).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33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14478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</a:t>
                      </a:r>
                      <a:r>
                        <a:rPr sz="9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объективность,  прозрачность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гласность  отбора сотрудников вузов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направления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 marR="172085">
                        <a:lnSpc>
                          <a:spcPts val="1130"/>
                        </a:lnSpc>
                        <a:spcBef>
                          <a:spcPts val="2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загранкомандировки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повышения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квалификации.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40029" marR="90805" indent="-180340">
                        <a:lnSpc>
                          <a:spcPts val="1150"/>
                        </a:lnSpc>
                        <a:spcBef>
                          <a:spcPts val="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155.	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целью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обеспечения объективности,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прозрачности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гласности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отбора сотрудников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вузов для  направления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загранкомандировки для повышения квалификации разработать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четкие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регламенты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процедуры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отбора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размещения информации на сайте вузов. Издать соответствующий приказ МОН</a:t>
                      </a:r>
                      <a:r>
                        <a:rPr sz="900" spc="1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6376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9370" marR="59690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Привести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соответствие  деятельность Департамента  по инвестициям, ремонту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материальному</a:t>
                      </a:r>
                      <a:r>
                        <a:rPr sz="9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обеспечению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26060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156.	АКС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ГКНБ изучить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ситуацию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Департаментом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инвестициям,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ремонту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материальному  обеспечению МОН,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необходимости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принять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уголовно-правовые меры,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также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представить  антикоррупционные рекомендации Рабочей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группе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Совета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обороны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последующего включения</a:t>
                      </a:r>
                      <a:r>
                        <a:rPr sz="9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>
                        <a:lnSpc>
                          <a:spcPts val="109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Детализированный план по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МОН.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АКС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ГКНБ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42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0029" marR="221615" indent="-1803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157.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внести предложения по снижению коррупционных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рисков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Департаменте по инвестициям,  ремонту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материальному обеспечению,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по ситуации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необоснованным списанием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государственного имущества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строительству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(капительному 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текущему)</a:t>
                      </a:r>
                      <a:r>
                        <a:rPr sz="9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16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ts val="1115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158.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прозрачность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деятельности Департамента по инвестициям, ремонту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материальному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0029" marR="171450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обеспечению путем размещения полной информации на сайте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МОН 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детализацией по капитальному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текущему ремонту всех</a:t>
                      </a:r>
                      <a:r>
                        <a:rPr sz="9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школ.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278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45.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>
                        <a:lnSpc>
                          <a:spcPts val="111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Ликвидировать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 marR="156845">
                        <a:lnSpc>
                          <a:spcPct val="95500"/>
                        </a:lnSpc>
                        <a:spcBef>
                          <a:spcPts val="3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«Кыргызскую академию  образования»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перераспределить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функции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между структурными  подразделениями МОН</a:t>
                      </a:r>
                      <a:r>
                        <a:rPr sz="9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735" marR="151765">
                        <a:lnSpc>
                          <a:spcPct val="9540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159.	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исключения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существующих коррупционных рисков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потенциального конфликта интересов,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связи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катастрофическим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падением уровня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невыполнением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возложенной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нее миссии,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ликвидировать Кыргызскую академию образования (КАО)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перераспределить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функции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КАО между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структурными подразделениями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утвердить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соответствующие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6598">
                <a:tc gridSpan="5">
                  <a:txBody>
                    <a:bodyPr/>
                    <a:lstStyle/>
                    <a:p>
                      <a:pPr marL="6350" algn="ctr">
                        <a:lnSpc>
                          <a:spcPts val="1100"/>
                        </a:lnSpc>
                      </a:pP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ЛИЦЕНЗИРОВАНИЕ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94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8014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46.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4064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информирование  заинтересованных лиц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 marR="484505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нормах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процедурах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лицензирования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735" marR="254000">
                        <a:lnSpc>
                          <a:spcPts val="116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160.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постоянно обновлять на сайте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информацию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лицензионных требованиях,  необходимых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документах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порядке прохождения</a:t>
                      </a:r>
                      <a:r>
                        <a:rPr sz="9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лицензирования.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15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14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47.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9370" marR="73025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Ликвидировать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возможность  манипуляций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 регистрации заявлений по  лицензированию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484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на сайте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электронную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регистрацию заявлений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получения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585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585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585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598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397510">
                        <a:lnSpc>
                          <a:spcPts val="1150"/>
                        </a:lnSpc>
                        <a:spcBef>
                          <a:spcPts val="47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162.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статистику заявлений,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поданных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через электронную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регистрацию от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общего количества  заявлений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лицензирование,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поданных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отчетный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период.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41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111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111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42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48.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32258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Усилить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мониторинг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контроль</a:t>
                      </a:r>
                      <a:r>
                        <a:rPr sz="9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лицензионных  требований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11239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163.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проведение систематических выборочных проверок образовательных организаций всех  уровней на соответствие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лицензионным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требованиям (разработать график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проверок,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его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выполнение).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6006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36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559934"/>
              </p:ext>
            </p:extLst>
          </p:nvPr>
        </p:nvGraphicFramePr>
        <p:xfrm>
          <a:off x="0" y="1"/>
          <a:ext cx="9144001" cy="68825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806"/>
                <a:gridCol w="1565151"/>
                <a:gridCol w="5602374"/>
                <a:gridCol w="759004"/>
                <a:gridCol w="931666"/>
              </a:tblGrid>
              <a:tr h="81886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172085">
                        <a:lnSpc>
                          <a:spcPts val="1150"/>
                        </a:lnSpc>
                        <a:spcBef>
                          <a:spcPts val="254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164.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Ввести выборочную проверку соответствия лицензионным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требованиям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итогам годовой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отчетности.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этом установить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критерии избирательности для выборочной проверки, поскольку  выборочность может свидетельствовать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применении избирательного подхода.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Включить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представителей  гражданского общества,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членов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общественного совета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процесс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мониторинга.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Внести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соответствующие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ППКР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23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июля 2014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года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№</a:t>
                      </a:r>
                      <a:r>
                        <a:rPr sz="9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412.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936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74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294640">
                        <a:lnSpc>
                          <a:spcPts val="1150"/>
                        </a:lnSpc>
                        <a:spcBef>
                          <a:spcPts val="2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165.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отчете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количество проверенных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учебных заведений,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результаты проверок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указанием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принятия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решений.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30.12.2016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9891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49.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39370" marR="132715">
                        <a:lnSpc>
                          <a:spcPct val="96100"/>
                        </a:lnSpc>
                        <a:spcBef>
                          <a:spcPts val="78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прозрачность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процедуры лицензирования  всех необходимых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21653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166.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Доработать банк данных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экспертов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программам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лицензирования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необходимых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образования, введя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их число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членов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общественного совета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других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представителей гражданского  сектора.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54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831850">
                        <a:lnSpc>
                          <a:spcPts val="1150"/>
                        </a:lnSpc>
                        <a:spcBef>
                          <a:spcPts val="6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167.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(доработать) Регламент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отбора экспертов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проведения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лицензирования  образовательных организаций всех необходимых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уровней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48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49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449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1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27051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168.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Предусмотреть проведение широкой информационной кампании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освещению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процесса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отбора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экспертов.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47625">
                        <a:lnSpc>
                          <a:spcPts val="1150"/>
                        </a:lnSpc>
                        <a:spcBef>
                          <a:spcPts val="4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169.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базу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количеством проведенных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процедур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аттестации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мониторинга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прозрачности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(дополнительно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указать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соответствующие</a:t>
                      </a:r>
                      <a:r>
                        <a:rPr sz="9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приказы).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60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803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215900">
                        <a:lnSpc>
                          <a:spcPts val="1130"/>
                        </a:lnSpc>
                        <a:spcBef>
                          <a:spcPts val="5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170.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Размещать на сайте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направлять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СМИ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случаи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вынесения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предупреждения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лицензионным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отделом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факта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применения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санкций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отношении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образовательных организаций всех</a:t>
                      </a:r>
                      <a:r>
                        <a:rPr sz="900" spc="2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161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31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47244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образовательные учреждения размещать на 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сайтах факты применения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санкций со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стороны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МОН 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других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надзорных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ведомств.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807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115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172.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лицензирование субъектов частного предпринимательства, занятых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сфере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735" marR="707390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дополнительного образования (курсы иностранных языков, иные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курсы),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 выдающих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дипломы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государственного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образца.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382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R="88265" algn="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Минюст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2722">
                <a:tc gridSpan="5">
                  <a:txBody>
                    <a:bodyPr/>
                    <a:lstStyle/>
                    <a:p>
                      <a:pPr marL="3002280">
                        <a:lnSpc>
                          <a:spcPts val="1100"/>
                        </a:lnSpc>
                      </a:pP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ГОСЗАКУПКИ </a:t>
                      </a:r>
                      <a:r>
                        <a:rPr sz="900" b="1" spc="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ИСПОЛЬЗОВАНИЕ </a:t>
                      </a:r>
                      <a:r>
                        <a:rPr sz="900" b="1" dirty="0">
                          <a:latin typeface="Times New Roman"/>
                          <a:cs typeface="Times New Roman"/>
                        </a:rPr>
                        <a:t>БЮДЖЕТНЫХ</a:t>
                      </a:r>
                      <a:r>
                        <a:rPr sz="9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СРЕДСТВ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94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698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50.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215265">
                        <a:lnSpc>
                          <a:spcPts val="1150"/>
                        </a:lnSpc>
                        <a:spcBef>
                          <a:spcPts val="59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прозрачность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процедуре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госзакупок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9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16192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173.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Размещать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постоянной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(ежемесячной) основе на сайте МОН результаты проведенных торгов по  государственным закупкам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найму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персонала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(включая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набор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международные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проекты)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выставлять  ссылки на информацию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предстоящих торгах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сайта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госзакупок.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86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269875">
                        <a:lnSpc>
                          <a:spcPts val="1150"/>
                        </a:lnSpc>
                        <a:spcBef>
                          <a:spcPts val="22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улучшенную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мотивацию для  преподавателей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6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255270">
                        <a:lnSpc>
                          <a:spcPts val="1150"/>
                        </a:lnSpc>
                        <a:spcBef>
                          <a:spcPts val="229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174.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Подготовить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предложения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отбору ежегодного «Лучшего преподавателя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спуза»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виде  диплома,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грамоты,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возможностью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подачи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заявок самими преподавателями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/студентами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выпускниками  напрямую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64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420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 marR="235585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улучшенную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мотивацию для</a:t>
                      </a:r>
                      <a:r>
                        <a:rPr sz="9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студентов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186690">
                        <a:lnSpc>
                          <a:spcPct val="95100"/>
                        </a:lnSpc>
                        <a:spcBef>
                          <a:spcPts val="28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175.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Пересмотреть существующий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порядок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назначения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стипендий, подготовить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предложения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оптимизации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процесса. Внести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соответствующее постановление Правительства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224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98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80645" algn="just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176.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образовательные организации выставлять на сайте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постоянно обновлять  информацию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предоставлении стипендий обучающимся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указанием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размера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стипендий. Внести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изменения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дополнения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соответствующее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ППКР КР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01.09.2014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№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512.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30.11.2016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2722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39370" marR="152400">
                        <a:lnSpc>
                          <a:spcPts val="1150"/>
                        </a:lnSpc>
                        <a:spcBef>
                          <a:spcPts val="6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Осуществлять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использованием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средств  государственных  (бюджетных)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международных</a:t>
                      </a:r>
                      <a:r>
                        <a:rPr sz="9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донорских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48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10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177.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Провести инвентаризацию активов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научных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учреждений.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4620" algn="r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ФУГИ,</a:t>
                      </a:r>
                      <a:r>
                        <a:rPr sz="9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03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63436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178.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электронный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проектов государственных (бюджетных)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международных  донорских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устойчивости,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перспективности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результативности.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52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2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80518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179.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индикаторы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мониторинга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оценки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эффективности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результатов  финансируемых научно-исследовательских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проектов.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945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37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731471"/>
              </p:ext>
            </p:extLst>
          </p:nvPr>
        </p:nvGraphicFramePr>
        <p:xfrm>
          <a:off x="0" y="1"/>
          <a:ext cx="9007098" cy="68580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527"/>
                <a:gridCol w="1541718"/>
                <a:gridCol w="5518496"/>
                <a:gridCol w="747640"/>
                <a:gridCol w="917717"/>
              </a:tblGrid>
              <a:tr h="36050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39370" marR="76835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устойчивости  результатов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проектов/программ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рамках  технической помощи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968375">
                        <a:lnSpc>
                          <a:spcPts val="1130"/>
                        </a:lnSpc>
                        <a:spcBef>
                          <a:spcPts val="65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180.	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рамках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Национального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фонда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науки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МОН КР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организовать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всех научно-  исследовательских проектов,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реализуемых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КР.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543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7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31369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181.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утвердить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соответствующим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ППКР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«О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привлечении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использовании  средств государственных (бюджетных)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международных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донорских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организаций».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МЭ, МФ,</a:t>
                      </a:r>
                      <a:r>
                        <a:rPr sz="9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74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290195">
                        <a:lnSpc>
                          <a:spcPts val="1130"/>
                        </a:lnSpc>
                        <a:spcBef>
                          <a:spcPts val="3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182.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сбор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баз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инструментария,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методологии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систем кодирования результатов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исследований,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опросов,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проведенных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проводимых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проектах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программах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технической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помощи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735" marR="240029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рамках межправительственных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соглашений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международной помощи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создания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электронного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архива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эффективного использования донорских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средств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выделяемой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рамках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технической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поддержки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помощи,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также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создания возможностей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последующего вторичного анализа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сравнительных исследований студентов, аспирантов,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исследователей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развития местного </a:t>
                      </a:r>
                      <a:r>
                        <a:rPr sz="900" spc="2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потенциала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735" marR="316230">
                        <a:lnSpc>
                          <a:spcPts val="115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науки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 через получение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согласия доноров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заказчиков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доступ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данным,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хранящихся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у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консалтинговых компаний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других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подрядчиков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доноров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имплементаторов</a:t>
                      </a:r>
                      <a:r>
                        <a:rPr sz="9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проектов/программ.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03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68910">
                        <a:lnSpc>
                          <a:spcPts val="1175"/>
                        </a:lnSpc>
                        <a:spcBef>
                          <a:spcPts val="95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НАН,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3185" marR="79375" indent="5715" algn="ctr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Аппарат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,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НИСИ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543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90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24828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183.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Организовать базу данных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электронном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виде преподавателей (указать ФИО,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вузы), прошедших  обучение, тренинги, курсы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повышения квалификации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др.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рамках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проектов/программ  межправительственных соглашений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международной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помощи.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31523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9370" marR="379730">
                        <a:lnSpc>
                          <a:spcPct val="954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</a:t>
                      </a:r>
                      <a:r>
                        <a:rPr sz="9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электронную  систему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управления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образовательными  организациями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556895">
                        <a:lnSpc>
                          <a:spcPts val="1150"/>
                        </a:lnSpc>
                        <a:spcBef>
                          <a:spcPts val="20"/>
                        </a:spcBef>
                        <a:buAutoNum type="arabicPeriod" startAt="184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программное обеспечение для Информационного банка данных образовательных  организаций (ИБДОО)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Кыргызской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Республики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как основы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Информационной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системы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управления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образованием.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735" marR="250190">
                        <a:lnSpc>
                          <a:spcPts val="1150"/>
                        </a:lnSpc>
                        <a:buAutoNum type="arabicPeriod" startAt="184"/>
                        <a:tabLst>
                          <a:tab pos="487045" algn="l"/>
                          <a:tab pos="4876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Сформировать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поддерживать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достоверном состоянии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Информационный банк данных  образовательных организаций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качестве ведомственной статистической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базы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принятия</a:t>
                      </a:r>
                      <a:r>
                        <a:rPr sz="900" spc="2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оперативных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ts val="109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управленческих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решений.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38760">
                        <a:lnSpc>
                          <a:spcPts val="1175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ГУ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2705" marR="48260" algn="ctr">
                        <a:lnSpc>
                          <a:spcPts val="1150"/>
                        </a:lnSpc>
                        <a:spcBef>
                          <a:spcPts val="5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»,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7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35115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186.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индикаторы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сбора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по всем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уровням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дополнения  статистических форм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Нацстаткома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-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ОШ-1, Д-10,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РИК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-77,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85-к,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3-НК, 2-НК,</a:t>
                      </a:r>
                      <a:r>
                        <a:rPr sz="9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1-НК.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4965" marR="157480" indent="-192405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3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тк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36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187.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на 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уровнях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системы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электронного документооборота</a:t>
                      </a:r>
                      <a:r>
                        <a:rPr sz="9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(AVN).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ts val="111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ГУ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2705" marR="48260" algn="ctr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»,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36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417830">
                        <a:lnSpc>
                          <a:spcPts val="1150"/>
                        </a:lnSpc>
                        <a:spcBef>
                          <a:spcPts val="59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188.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Подключить все образовательные организация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(как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частные,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так 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государственные)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органы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управления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образованием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системе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электронного документооборота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(AVN).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9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30.05.2017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ts val="1115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ГУ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2705" marR="48260" algn="ctr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»,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8206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09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189.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школах систему «Электронный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дневник».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01.08.2017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1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ГУ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114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«Инфосистема»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296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52705">
                        <a:lnSpc>
                          <a:spcPts val="1150"/>
                        </a:lnSpc>
                        <a:spcBef>
                          <a:spcPts val="20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190.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над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заполнением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рай/горОО раздела Информационного банка данных МОН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фактических оценок учащихся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9-10-11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классов для минимизации завышения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подтасовок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оценок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итоговых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ведомостях документа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образовании. Отчет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итогам каждой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четверти. Указать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отчете  процент заполнения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раздела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Информационного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банка данных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части фактических оценок  учащихся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9-10-11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классов.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321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график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оперативного заполнения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актуальными данными 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отчетный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период.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902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55.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16891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МОН  интерактивную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карту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образовательным  учреждениям 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8735" marR="273685">
                        <a:lnSpc>
                          <a:spcPts val="1150"/>
                        </a:lnSpc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192.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постоянно совершенствовать интерактивную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карту 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максимальным  раскрытием сведений по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каждому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30.02.2017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ts val="1175"/>
                        </a:lnSpc>
                        <a:spcBef>
                          <a:spcPts val="509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ГУ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2705" marR="48260" algn="ctr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»,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779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56.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marR="41910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Провести анализ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аудит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эффективного</a:t>
                      </a:r>
                      <a:r>
                        <a:rPr sz="9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использования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marR="8318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704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193.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Провести обзор, анализ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оценку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операционных,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финансовых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управленческих систем,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аудита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эффективного использования бюджетных, формирования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использования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специальных средств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аудита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930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6654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38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682288"/>
              </p:ext>
            </p:extLst>
          </p:nvPr>
        </p:nvGraphicFramePr>
        <p:xfrm>
          <a:off x="-2" y="1"/>
          <a:ext cx="9144001" cy="69430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4701"/>
                <a:gridCol w="1084571"/>
                <a:gridCol w="488647"/>
                <a:gridCol w="5593206"/>
                <a:gridCol w="761559"/>
                <a:gridCol w="931317"/>
              </a:tblGrid>
              <a:tr h="190928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marL="40640">
                        <a:lnSpc>
                          <a:spcPts val="114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бюджетных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других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средств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ts val="114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отдельным вопросам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(согласно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графику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проверок)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ежеквартальным</a:t>
                      </a:r>
                      <a:r>
                        <a:rPr sz="900" spc="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отчетом.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00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 marR="46164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0059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194.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отчете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количество проведенных аудиторских проверок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указанием наименований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организаций).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092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39"/>
                        </a:spcBef>
                        <a:tabLst>
                          <a:tab pos="480059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195.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Указать количество выявленных нарушений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принятые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меры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итогам</a:t>
                      </a:r>
                      <a:r>
                        <a:rPr sz="900" spc="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проверок.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067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067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0671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488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57.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0640" marR="46990">
                        <a:lnSpc>
                          <a:spcPct val="95600"/>
                        </a:lnSpc>
                        <a:spcBef>
                          <a:spcPts val="98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Осуществлять необходимую  информационную поддержку  освещения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СМИ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реализации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мероприятий,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предусмотренных данным  Планом.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ts val="1110"/>
                        </a:lnSpc>
                        <a:tabLst>
                          <a:tab pos="480059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196.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Повысить информированность общественности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деятельности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МОН КР,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750" marR="346710">
                        <a:lnSpc>
                          <a:spcPts val="1130"/>
                        </a:lnSpc>
                        <a:spcBef>
                          <a:spcPts val="7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организаций, органов управления.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отчете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количество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информационных сообщений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разрезе  печатных,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электронных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СМИ 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ТВ), демонстрирующих результаты реализации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данного</a:t>
                      </a:r>
                      <a:r>
                        <a:rPr sz="9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Плана.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00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 marR="36639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0059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197.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постоянно обновлять на сайте отчет по исполнению Детализированного плана по  демонтажу системной коррупции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677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 marR="9334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0059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198.	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повышения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прозрачности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связи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населением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оперативно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своевременно отвечать на все  жалобы,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появляющиеся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СМИ,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числе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АКИpress-Reporter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«Народная новость»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(Вечерний Бишкек).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ts val="111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40335" marR="121285" indent="1905" algn="ctr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далее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900" spc="-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234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 marR="217170">
                        <a:lnSpc>
                          <a:spcPts val="1150"/>
                        </a:lnSpc>
                        <a:spcBef>
                          <a:spcPts val="15"/>
                        </a:spcBef>
                        <a:buAutoNum type="arabicPeriod" startAt="199"/>
                        <a:tabLst>
                          <a:tab pos="480059" algn="l"/>
                          <a:tab pos="48069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Обновить контактную информацию 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структурных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подразделений на сайте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каких-  либо изменениях регулярно проводить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актуализацию.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750" marR="229235">
                        <a:lnSpc>
                          <a:spcPts val="1150"/>
                        </a:lnSpc>
                        <a:spcBef>
                          <a:spcPts val="5"/>
                        </a:spcBef>
                        <a:buAutoNum type="arabicPeriod" startAt="199"/>
                        <a:tabLst>
                          <a:tab pos="480059" algn="l"/>
                          <a:tab pos="48069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исполнять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регламент работы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интернет-обращениями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граждан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  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электронной</a:t>
                      </a:r>
                      <a:r>
                        <a:rPr sz="9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почте.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ts val="1175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30.08.2016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40335" marR="121285" indent="1905" algn="ctr">
                        <a:lnSpc>
                          <a:spcPts val="1160"/>
                        </a:lnSpc>
                        <a:spcBef>
                          <a:spcPts val="4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далее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900" spc="-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4192">
                <a:tc gridSpan="6">
                  <a:txBody>
                    <a:bodyPr/>
                    <a:lstStyle/>
                    <a:p>
                      <a:pPr marL="457200" algn="ctr">
                        <a:lnSpc>
                          <a:spcPts val="122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НАУКА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D994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566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58.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0640">
                        <a:lnSpc>
                          <a:spcPts val="1175"/>
                        </a:lnSpc>
                        <a:spcBef>
                          <a:spcPts val="509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0640" marR="307340">
                        <a:lnSpc>
                          <a:spcPct val="95100"/>
                        </a:lnSpc>
                        <a:spcBef>
                          <a:spcPts val="3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«Среднесрочный план  развития образования на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2015-2017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гг.»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873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 marR="8382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480059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«Среднесрочный план развития образования на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2015-2017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гг.» («Дорожная  карта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развития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образования»)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изменения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учетом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предложений,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содержащихся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Детализированных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планах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750" marR="458470">
                        <a:lnSpc>
                          <a:spcPts val="1130"/>
                        </a:lnSpc>
                        <a:spcBef>
                          <a:spcPts val="2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демонтажу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системной коррупции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ВАК,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также Концепта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«Реформирование структуры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содержания послевузовского образования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подготовки научных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педагогических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кадров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целях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09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реализации НСУР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связи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переходом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Болонские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принципы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образования».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5875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5715"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44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59.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0640" marR="173355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Снизить коррупционные  риски при изменении темы  диссертационной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 marR="192405">
                        <a:lnSpc>
                          <a:spcPts val="1150"/>
                        </a:lnSpc>
                        <a:spcBef>
                          <a:spcPts val="590"/>
                        </a:spcBef>
                        <a:tabLst>
                          <a:tab pos="480059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202.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Кардинально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снизить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бюрократические препоны при изменении темы кандидатской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докторской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диссертации.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794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325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937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60.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40640" marR="47625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Исключить конфликт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интересов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 объективность рассмотрения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путем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запрета  оказания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спонсорской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0640" marR="374650">
                        <a:lnSpc>
                          <a:spcPts val="115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помощи аспирантами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докторантами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40640" marR="702945">
                        <a:lnSpc>
                          <a:spcPts val="1130"/>
                        </a:lnSpc>
                        <a:spcBef>
                          <a:spcPts val="15"/>
                        </a:spcBef>
                      </a:pP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аз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организациям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0" marR="29845">
                        <a:lnSpc>
                          <a:spcPct val="96100"/>
                        </a:lnSpc>
                        <a:tabLst>
                          <a:tab pos="480059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203.	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исключения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конфликта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интересов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обеспечения объективности рассмотрения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аспирантов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докторантов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предусмотреть запрет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оказание ими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спонсорской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помощи  диссертационному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совету,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кафедре, отделу аспирантуры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докторантуры.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Предусмотреть ответственность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нарушение этого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запрета.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5240"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30.09.2016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3329">
                <a:tc gridSpan="6">
                  <a:txBody>
                    <a:bodyPr/>
                    <a:lstStyle/>
                    <a:p>
                      <a:pPr marL="39370" marR="31115" indent="450850">
                        <a:lnSpc>
                          <a:spcPts val="1150"/>
                        </a:lnSpc>
                        <a:spcBef>
                          <a:spcPts val="40"/>
                        </a:spcBef>
                      </a:pP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МЕРОПРИЯТИЯ, КОТОРЫЕ НЕОБХОДИМО ИСПОЛНИТЬ МИНИСТЕРСТВУ ОБРАЗОВАНИЯ </a:t>
                      </a:r>
                      <a:r>
                        <a:rPr sz="900" b="1" spc="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НАУКИ КЫРГЫЗСКОЙ РЕСПУБЛИКИ </a:t>
                      </a:r>
                      <a:r>
                        <a:rPr sz="900" b="1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КАЧЕСТВЕ  СО-ИСПОЛНИТЕЛЯ ПО ДЕТАЛИЗИРОВАННОМУ ПЛАНУ МЕРОПРИЯТИЙ </a:t>
                      </a:r>
                      <a:r>
                        <a:rPr sz="900" b="1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ВЫСШЕЙ АТТЕСТАЦИОННОЙ </a:t>
                      </a: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КОМИССИИ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КЫРГЫЗСКОЙ</a:t>
                      </a:r>
                      <a:r>
                        <a:rPr sz="900" b="1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РЕСПУБЛИКИ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60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994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037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7945" marR="57785" algn="just">
                        <a:lnSpc>
                          <a:spcPts val="1150"/>
                        </a:lnSpc>
                        <a:spcBef>
                          <a:spcPts val="710"/>
                        </a:spcBef>
                        <a:tabLst>
                          <a:tab pos="103378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 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тк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ыт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й	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7945" marR="57150" algn="just">
                        <a:lnSpc>
                          <a:spcPts val="1150"/>
                        </a:lnSpc>
                        <a:tabLst>
                          <a:tab pos="866140" algn="l"/>
                        </a:tabLst>
                      </a:pP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й	</a:t>
                      </a:r>
                      <a:r>
                        <a:rPr sz="900" spc="-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т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регистрации тем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81766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4.1.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 marR="264160">
                        <a:lnSpc>
                          <a:spcPts val="1150"/>
                        </a:lnSpc>
                        <a:spcBef>
                          <a:spcPts val="110"/>
                        </a:spcBef>
                        <a:tabLst>
                          <a:tab pos="534670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204.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Утвержденные темы исследователей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прохождение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программы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выставлять на сайтах  соответствующих отделов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аспирантур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/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докторантур</a:t>
                      </a:r>
                      <a:r>
                        <a:rPr sz="9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вузов;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266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30.07.2016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3053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01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4.2.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ts val="1110"/>
                        </a:lnSpc>
                        <a:tabLst>
                          <a:tab pos="534670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205.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После регистрации тем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 вести их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учет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электронной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базе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</a:t>
                      </a:r>
                      <a:r>
                        <a:rPr sz="9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обеспечить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86360" marR="143510">
                        <a:lnSpc>
                          <a:spcPct val="95100"/>
                        </a:lnSpc>
                        <a:spcBef>
                          <a:spcPts val="3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открытый доступ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данной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информации. Отделы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аспирантуры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отправляют утвержденные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ученым советом  НИИ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или вуза темы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электронном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формате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дальнейшего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включения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базу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ВАК.  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утвердить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данную процедуру соответствующим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ППКР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«Положение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подготовке</a:t>
                      </a:r>
                      <a:r>
                        <a:rPr sz="9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научно-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98730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39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827150"/>
              </p:ext>
            </p:extLst>
          </p:nvPr>
        </p:nvGraphicFramePr>
        <p:xfrm>
          <a:off x="-2" y="-1"/>
          <a:ext cx="9144002" cy="69049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896"/>
                <a:gridCol w="1086789"/>
                <a:gridCol w="503906"/>
                <a:gridCol w="5571860"/>
                <a:gridCol w="767354"/>
                <a:gridCol w="931197"/>
              </a:tblGrid>
              <a:tr h="124606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педагогических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кадров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КР».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985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4.3.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21526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206.	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проведения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исследований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приоритетным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направлениям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инновационного развития  Кыргызской Республики создать реестр направлений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тем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диссертационных работ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соответствии со  страновыми программами (НСУР). Ориентировать отделы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аспирантуры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докторантуры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приоритетном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выборе тем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направлений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из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данного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реестра.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этом исключить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введение жестких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ограничений</a:t>
                      </a:r>
                      <a:r>
                        <a:rPr sz="900" spc="2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ts val="109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выбору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тем только из этого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реестра.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825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4.4.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1430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207.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лицензионных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аттестационных требованиях: обязать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переаттестации научно-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педагогических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кадров размещать 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вуза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все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опубликованные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защищенные труды либо ссылки на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преподавателей,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чтобы обеспечить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прозрачность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публичность 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повышения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репутации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(за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исключением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 под грифом</a:t>
                      </a:r>
                      <a:r>
                        <a:rPr sz="900" spc="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«секретно»).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9593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8.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0">
                        <a:lnSpc>
                          <a:spcPts val="1115"/>
                        </a:lnSpc>
                        <a:tabLst>
                          <a:tab pos="795020" algn="l"/>
                        </a:tabLst>
                      </a:pPr>
                      <a:r>
                        <a:rPr sz="900" spc="0" dirty="0">
                          <a:latin typeface="Times New Roman"/>
                          <a:cs typeface="Times New Roman"/>
                        </a:rPr>
                        <a:t>В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целях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55880">
                        <a:lnSpc>
                          <a:spcPct val="95800"/>
                        </a:lnSpc>
                        <a:spcBef>
                          <a:spcPts val="25"/>
                        </a:spcBef>
                        <a:tabLst>
                          <a:tab pos="596900" algn="l"/>
                          <a:tab pos="681990" algn="l"/>
                          <a:tab pos="1035685" algn="l"/>
                        </a:tabLst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повышения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т		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недобросовестное  цитирование  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900" spc="-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х	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й	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текста 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спи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	 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докторантами.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8.1.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0985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208.	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аспирантов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первого года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обучения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ввести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обязательной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дисциплины курс «Методы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научных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исследований».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30.10.2016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7858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8.2.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9215" marR="152400">
                        <a:lnSpc>
                          <a:spcPct val="96100"/>
                        </a:lnSpc>
                        <a:spcBef>
                          <a:spcPts val="969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209.	При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взаимодействии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общественным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советом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Министерства образования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науки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 стандарты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академической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честности для послевузовского образования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процедуры или  регламенты по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ним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всех стадиях послевузовского образования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механизмами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мониторинга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контроля  ВАКом.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8828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10.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69850" marR="59690">
                        <a:lnSpc>
                          <a:spcPct val="95500"/>
                        </a:lnSpc>
                        <a:spcBef>
                          <a:spcPts val="685"/>
                        </a:spcBef>
                        <a:tabLst>
                          <a:tab pos="70675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 доступ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научным 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	</a:t>
                      </a:r>
                      <a:r>
                        <a:rPr sz="900" spc="-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ен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Кыргызской  Республики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7888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10.1.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15"/>
                        </a:lnSpc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210.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Учитывая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интеграционные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процессы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рамках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ЕАЭС,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также мировые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тенденции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научные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 marR="14414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журналы, аккредитованные или желающие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получить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аккредитацию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ВАК,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предоставлять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научные статьи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открытом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электронном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доступе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(на бесплатной</a:t>
                      </a:r>
                      <a:r>
                        <a:rPr sz="9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основе).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30.07.2016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ВАК,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362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10.2.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85"/>
                        </a:lnSpc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Обеспечивать периодическую проверку журналов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наличие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данного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пункта.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5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69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10.3.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1112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212.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Определить механизмы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подготовки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публикации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периодического журнала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английском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языке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наиболее известными достижениями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Кыргызстана по ключевым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направлениям</a:t>
                      </a:r>
                      <a:r>
                        <a:rPr sz="900" spc="1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науки.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09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1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Оптимизация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31305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состава  экспертного  совета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12.1.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9215" marR="371475">
                        <a:lnSpc>
                          <a:spcPts val="1150"/>
                        </a:lnSpc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213.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Определить, что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эксперты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должны отбираться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основе высокой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научной квалификации, что  определяется наличием современных публикаций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ключевым проблемам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научной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специализации.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30.07.2016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ВАК,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7383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69850">
                        <a:lnSpc>
                          <a:spcPts val="109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54610">
                        <a:lnSpc>
                          <a:spcPts val="1150"/>
                        </a:lnSpc>
                        <a:spcBef>
                          <a:spcPts val="55"/>
                        </a:spcBef>
                        <a:tabLst>
                          <a:tab pos="999490" algn="l"/>
                          <a:tab pos="104457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механизм 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ен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я		к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ответственности  соответствующих  л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ц	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некачественно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125730">
                        <a:lnSpc>
                          <a:spcPts val="1150"/>
                        </a:lnSpc>
                        <a:spcBef>
                          <a:spcPts val="6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выполненную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ю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работу.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1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13.1.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090"/>
                        </a:lnSpc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214.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Согласно статьи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107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Положения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присуждении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степеней: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нарушении</a:t>
                      </a:r>
                      <a:r>
                        <a:rPr sz="9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процедуры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 marR="23558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защиты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диссертации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Комиссия применяет административные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меры 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отношении </a:t>
                      </a:r>
                      <a:r>
                        <a:rPr sz="900" u="sng" spc="-5" dirty="0">
                          <a:latin typeface="Times New Roman"/>
                          <a:cs typeface="Times New Roman"/>
                        </a:rPr>
                        <a:t>председателя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u="sng" spc="-5" dirty="0">
                          <a:latin typeface="Times New Roman"/>
                          <a:cs typeface="Times New Roman"/>
                        </a:rPr>
                        <a:t>(заместителя председателя) </a:t>
                      </a:r>
                      <a:r>
                        <a:rPr sz="900" u="sng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u="sng" spc="-10" dirty="0">
                          <a:latin typeface="Times New Roman"/>
                          <a:cs typeface="Times New Roman"/>
                        </a:rPr>
                        <a:t>ученого </a:t>
                      </a:r>
                      <a:r>
                        <a:rPr sz="900" u="sng" spc="-5" dirty="0">
                          <a:latin typeface="Times New Roman"/>
                          <a:cs typeface="Times New Roman"/>
                        </a:rPr>
                        <a:t>секретаря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 диссертационного совета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направляет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диссертацию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 повторную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защиту,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которая может быть проведена не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ранее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чем через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месяца после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принятия решения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президиумом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Комиссии.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Прописать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НПА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границы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применения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административных мер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ст.107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нарушение регламента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допущение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плагиата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относительно: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17525" indent="-448309">
                        <a:lnSpc>
                          <a:spcPts val="1195"/>
                        </a:lnSpc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u="sng" spc="-5" dirty="0">
                          <a:latin typeface="Times New Roman"/>
                          <a:cs typeface="Times New Roman"/>
                        </a:rPr>
                        <a:t>председателя</a:t>
                      </a:r>
                      <a:r>
                        <a:rPr sz="900" u="sng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u="sng" spc="-5" dirty="0">
                          <a:latin typeface="Times New Roman"/>
                          <a:cs typeface="Times New Roman"/>
                        </a:rPr>
                        <a:t>диссовета;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17525" indent="-448309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u="sng" spc="-5" dirty="0">
                          <a:latin typeface="Times New Roman"/>
                          <a:cs typeface="Times New Roman"/>
                        </a:rPr>
                        <a:t>зампредседателя</a:t>
                      </a:r>
                      <a:r>
                        <a:rPr sz="900" u="sng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u="sng" spc="-5" dirty="0">
                          <a:latin typeface="Times New Roman"/>
                          <a:cs typeface="Times New Roman"/>
                        </a:rPr>
                        <a:t>диссовета;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517525" indent="-448309">
                        <a:lnSpc>
                          <a:spcPts val="1165"/>
                        </a:lnSpc>
                        <a:spcBef>
                          <a:spcPts val="20"/>
                        </a:spcBef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u="sng" spc="-5" dirty="0">
                          <a:latin typeface="Times New Roman"/>
                          <a:cs typeface="Times New Roman"/>
                        </a:rPr>
                        <a:t>ученого</a:t>
                      </a:r>
                      <a:r>
                        <a:rPr sz="900" u="sng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u="sng" spc="-5" dirty="0">
                          <a:latin typeface="Times New Roman"/>
                          <a:cs typeface="Times New Roman"/>
                        </a:rPr>
                        <a:t>секретаря.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30.07.2016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8382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ВАК,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959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13.2.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26225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215.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механизм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привлечения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ответственности научного руководителя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некачественно  выполненную работу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диссертанта.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58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13.3.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1938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216.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Ввести нормы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репутационной ответственности,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создав раздел 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«Отклоненные  диссертации»,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указанием научного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руководителя,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оппонентов,</a:t>
                      </a:r>
                      <a:r>
                        <a:rPr sz="900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ведущей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другие сведения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38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1801" y="3760"/>
            <a:ext cx="8229116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5124"/>
            <a:r>
              <a:rPr dirty="0">
                <a:solidFill>
                  <a:srgbClr val="002060"/>
                </a:solidFill>
                <a:latin typeface="Times New Roman"/>
                <a:cs typeface="Times New Roman"/>
              </a:rPr>
              <a:t>Деятельность </a:t>
            </a:r>
            <a:r>
              <a:rPr spc="-5" dirty="0">
                <a:solidFill>
                  <a:srgbClr val="002060"/>
                </a:solidFill>
                <a:latin typeface="Times New Roman"/>
                <a:cs typeface="Times New Roman"/>
              </a:rPr>
              <a:t>ОС </a:t>
            </a:r>
            <a:r>
              <a:rPr dirty="0">
                <a:solidFill>
                  <a:srgbClr val="002060"/>
                </a:solidFill>
                <a:latin typeface="Times New Roman"/>
                <a:cs typeface="Times New Roman"/>
              </a:rPr>
              <a:t>МОН</a:t>
            </a:r>
            <a:r>
              <a:rPr spc="-44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srgbClr val="002060"/>
                </a:solidFill>
                <a:latin typeface="Times New Roman"/>
                <a:cs typeface="Times New Roman"/>
              </a:rPr>
              <a:t>КР</a:t>
            </a:r>
            <a:r>
              <a:rPr spc="-35" dirty="0">
                <a:solidFill>
                  <a:srgbClr val="002060"/>
                </a:solidFill>
              </a:rPr>
              <a:t> </a:t>
            </a:r>
            <a:endParaRPr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02489" y="1241563"/>
            <a:ext cx="2626995" cy="1956127"/>
          </a:xfrm>
          <a:custGeom>
            <a:avLst/>
            <a:gdLst/>
            <a:ahLst/>
            <a:cxnLst/>
            <a:rect l="l" t="t" r="r" b="b"/>
            <a:pathLst>
              <a:path w="2626995" h="1468755">
                <a:moveTo>
                  <a:pt x="0" y="1468755"/>
                </a:moveTo>
                <a:lnTo>
                  <a:pt x="2626741" y="1468755"/>
                </a:lnTo>
                <a:lnTo>
                  <a:pt x="2626741" y="0"/>
                </a:lnTo>
                <a:lnTo>
                  <a:pt x="0" y="0"/>
                </a:lnTo>
                <a:lnTo>
                  <a:pt x="0" y="1468755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18161" y="1683343"/>
            <a:ext cx="2122805" cy="1130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2859" algn="ctr"/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Заседания</a:t>
            </a:r>
            <a:endParaRPr sz="2400" dirty="0">
              <a:latin typeface="Calibri"/>
              <a:cs typeface="Calibri"/>
            </a:endParaRPr>
          </a:p>
          <a:p>
            <a:pPr marL="12064" marR="5079" algn="ctr"/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2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раза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в месяц</a:t>
            </a:r>
            <a:r>
              <a:rPr sz="24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в  Бишкеке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75890" y="3197861"/>
            <a:ext cx="2764155" cy="2073941"/>
          </a:xfrm>
          <a:custGeom>
            <a:avLst/>
            <a:gdLst/>
            <a:ahLst/>
            <a:cxnLst/>
            <a:rect l="l" t="t" r="r" b="b"/>
            <a:pathLst>
              <a:path w="2764154" h="2075179">
                <a:moveTo>
                  <a:pt x="0" y="2074799"/>
                </a:moveTo>
                <a:lnTo>
                  <a:pt x="2764155" y="2074799"/>
                </a:lnTo>
                <a:lnTo>
                  <a:pt x="2764155" y="0"/>
                </a:lnTo>
                <a:lnTo>
                  <a:pt x="0" y="0"/>
                </a:lnTo>
                <a:lnTo>
                  <a:pt x="0" y="2074799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10256" y="3141134"/>
            <a:ext cx="2496185" cy="19389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79" algn="ctr"/>
            <a:r>
              <a:rPr spc="155" dirty="0">
                <a:solidFill>
                  <a:srgbClr val="FFFFFF"/>
                </a:solidFill>
                <a:latin typeface="Calibri"/>
                <a:cs typeface="Calibri"/>
              </a:rPr>
              <a:t>Общественные  </a:t>
            </a:r>
            <a:r>
              <a:rPr spc="150" dirty="0">
                <a:solidFill>
                  <a:srgbClr val="FFFFFF"/>
                </a:solidFill>
                <a:latin typeface="Calibri"/>
                <a:cs typeface="Calibri"/>
              </a:rPr>
              <a:t>слушания </a:t>
            </a:r>
            <a:r>
              <a:rPr spc="155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130" dirty="0">
                <a:solidFill>
                  <a:srgbClr val="FFFFFF"/>
                </a:solidFill>
                <a:latin typeface="Calibri"/>
                <a:cs typeface="Calibri"/>
              </a:rPr>
              <a:t>качеству  </a:t>
            </a:r>
            <a:r>
              <a:rPr spc="140" dirty="0">
                <a:solidFill>
                  <a:srgbClr val="FFFFFF"/>
                </a:solidFill>
                <a:latin typeface="Calibri"/>
                <a:cs typeface="Calibri"/>
              </a:rPr>
              <a:t>образования </a:t>
            </a:r>
            <a:r>
              <a:rPr spc="16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pc="120" dirty="0">
                <a:solidFill>
                  <a:srgbClr val="FFFFFF"/>
                </a:solidFill>
                <a:latin typeface="Calibri"/>
                <a:cs typeface="Calibri"/>
              </a:rPr>
              <a:t>стандартам </a:t>
            </a:r>
            <a:r>
              <a:rPr spc="155" dirty="0">
                <a:solidFill>
                  <a:srgbClr val="FFFFFF"/>
                </a:solidFill>
                <a:latin typeface="Calibri"/>
                <a:cs typeface="Calibri"/>
              </a:rPr>
              <a:t>по  </a:t>
            </a:r>
            <a:r>
              <a:rPr spc="11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pc="8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pc="114" dirty="0">
                <a:solidFill>
                  <a:srgbClr val="FFFFFF"/>
                </a:solidFill>
                <a:latin typeface="Calibri"/>
                <a:cs typeface="Calibri"/>
              </a:rPr>
              <a:t>те</a:t>
            </a:r>
            <a:r>
              <a:rPr spc="1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pc="130" dirty="0">
                <a:solidFill>
                  <a:srgbClr val="FFFFFF"/>
                </a:solidFill>
                <a:latin typeface="Calibri"/>
                <a:cs typeface="Calibri"/>
              </a:rPr>
              <a:t>тв</a:t>
            </a:r>
            <a:r>
              <a:rPr spc="14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pc="165" dirty="0">
                <a:solidFill>
                  <a:srgbClr val="FFFFFF"/>
                </a:solidFill>
                <a:latin typeface="Calibri"/>
                <a:cs typeface="Calibri"/>
              </a:rPr>
              <a:t>нно</a:t>
            </a:r>
            <a:r>
              <a:rPr spc="-10" dirty="0">
                <a:solidFill>
                  <a:srgbClr val="FFFFFF"/>
                </a:solidFill>
                <a:latin typeface="Sitka Banner"/>
                <a:cs typeface="Sitka Banner"/>
              </a:rPr>
              <a:t>-</a:t>
            </a:r>
            <a:r>
              <a:rPr spc="16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pc="14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pc="160" dirty="0">
                <a:solidFill>
                  <a:srgbClr val="FFFFFF"/>
                </a:solidFill>
                <a:latin typeface="Calibri"/>
                <a:cs typeface="Calibri"/>
              </a:rPr>
              <a:t>учн</a:t>
            </a:r>
            <a:r>
              <a:rPr spc="225" dirty="0">
                <a:solidFill>
                  <a:srgbClr val="FFFFFF"/>
                </a:solidFill>
                <a:latin typeface="Calibri"/>
                <a:cs typeface="Calibri"/>
              </a:rPr>
              <a:t>ы</a:t>
            </a:r>
            <a:r>
              <a:rPr spc="55" dirty="0">
                <a:solidFill>
                  <a:srgbClr val="FFFFFF"/>
                </a:solidFill>
                <a:latin typeface="Calibri"/>
                <a:cs typeface="Calibri"/>
              </a:rPr>
              <a:t>м  </a:t>
            </a:r>
            <a:r>
              <a:rPr spc="120" dirty="0">
                <a:solidFill>
                  <a:srgbClr val="FFFFFF"/>
                </a:solidFill>
                <a:latin typeface="Calibri"/>
                <a:cs typeface="Calibri"/>
              </a:rPr>
              <a:t>математике </a:t>
            </a:r>
            <a:r>
              <a:rPr spc="16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pc="140" dirty="0">
                <a:solidFill>
                  <a:srgbClr val="FFFFFF"/>
                </a:solidFill>
                <a:latin typeface="Calibri"/>
                <a:cs typeface="Calibri"/>
              </a:rPr>
              <a:t>информатике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55156" y="1241564"/>
            <a:ext cx="2960243" cy="2088377"/>
          </a:xfrm>
          <a:custGeom>
            <a:avLst/>
            <a:gdLst/>
            <a:ahLst/>
            <a:cxnLst/>
            <a:rect l="l" t="t" r="r" b="b"/>
            <a:pathLst>
              <a:path w="2905759" h="1468755">
                <a:moveTo>
                  <a:pt x="0" y="1468755"/>
                </a:moveTo>
                <a:lnTo>
                  <a:pt x="2905252" y="1468755"/>
                </a:lnTo>
                <a:lnTo>
                  <a:pt x="2905252" y="0"/>
                </a:lnTo>
                <a:lnTo>
                  <a:pt x="0" y="0"/>
                </a:lnTo>
                <a:lnTo>
                  <a:pt x="0" y="1468755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23253" y="1349588"/>
            <a:ext cx="2505710" cy="1130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6989" algn="ctr"/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24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выездных</a:t>
            </a:r>
            <a:endParaRPr sz="2400">
              <a:latin typeface="Calibri"/>
              <a:cs typeface="Calibri"/>
            </a:endParaRPr>
          </a:p>
          <a:p>
            <a:pPr marR="129527" algn="ctr"/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заседания</a:t>
            </a:r>
            <a:endParaRPr sz="2400">
              <a:latin typeface="Calibri"/>
              <a:cs typeface="Calibri"/>
            </a:endParaRPr>
          </a:p>
          <a:p>
            <a:pPr marL="12699"/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- в Оше и</a:t>
            </a:r>
            <a:r>
              <a:rPr sz="24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Караколе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5550" y="3197860"/>
            <a:ext cx="2544064" cy="2063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55159" y="3197691"/>
            <a:ext cx="2960241" cy="20741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29484" y="1231054"/>
            <a:ext cx="2710561" cy="19668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065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40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104730"/>
              </p:ext>
            </p:extLst>
          </p:nvPr>
        </p:nvGraphicFramePr>
        <p:xfrm>
          <a:off x="0" y="-1"/>
          <a:ext cx="9144000" cy="69645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896"/>
                <a:gridCol w="1086790"/>
                <a:gridCol w="503906"/>
                <a:gridCol w="5571859"/>
                <a:gridCol w="778551"/>
                <a:gridCol w="919998"/>
              </a:tblGrid>
              <a:tr h="12538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публикацией текста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диссертации.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91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13.4.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3779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217.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Регламентировать, что при наличии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положительных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рецензий или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отзывов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две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некачественные  работы (плагиат,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отсутствие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новизны, теоретической или практической ценности работы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т.д.),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эксперт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диссовета лишается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права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рецензирования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два</a:t>
                      </a:r>
                      <a:r>
                        <a:rPr sz="9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38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4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13.5.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32715">
                        <a:lnSpc>
                          <a:spcPts val="1150"/>
                        </a:lnSpc>
                        <a:spcBef>
                          <a:spcPts val="20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218.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Разместить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сайте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базу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официальных оппонентов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шифрам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специальностей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частоты участия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качестве</a:t>
                      </a:r>
                      <a:r>
                        <a:rPr sz="900" spc="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оппонента.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45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13.5.1.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7525">
                        <a:lnSpc>
                          <a:spcPts val="1135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213.1.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Разработать регламент внесения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официальных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оппонентов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данную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базу</a:t>
                      </a:r>
                      <a:r>
                        <a:rPr sz="9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45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13.5.2.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7525">
                        <a:lnSpc>
                          <a:spcPts val="11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213.2.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Систематически актуализировать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данную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базу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данных.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883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9850" marR="281940">
                        <a:lnSpc>
                          <a:spcPts val="1130"/>
                        </a:lnSpc>
                        <a:spcBef>
                          <a:spcPts val="3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вр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практику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55880">
                        <a:lnSpc>
                          <a:spcPts val="1150"/>
                        </a:lnSpc>
                        <a:tabLst>
                          <a:tab pos="104457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внеочередного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допуска  д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	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100"/>
                        </a:lnSpc>
                        <a:tabLst>
                          <a:tab pos="104838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защите	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135890">
                        <a:lnSpc>
                          <a:spcPts val="1160"/>
                        </a:lnSpc>
                        <a:spcBef>
                          <a:spcPts val="5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х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советах.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14.1.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303530">
                        <a:lnSpc>
                          <a:spcPts val="1130"/>
                        </a:lnSpc>
                        <a:spcBef>
                          <a:spcPts val="30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219.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Ввести нормы ответственности председателя, заместителя председателя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ученого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секретаря  диссертационного совета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внеочередной допуск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защите вплоть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 приостановления работы</a:t>
                      </a:r>
                      <a:r>
                        <a:rPr sz="900" spc="1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данного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ts val="109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совета.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34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30.07.2016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ВАК,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997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14.2.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69215" marR="212090">
                        <a:lnSpc>
                          <a:spcPts val="1150"/>
                        </a:lnSpc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220.	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сайте диссертационного совета предоставить сведения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членах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совета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указанием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основных  публикаций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последние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пять лет по профилю диссертационного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совета.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3291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302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15.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69850" marR="57785">
                        <a:lnSpc>
                          <a:spcPct val="95500"/>
                        </a:lnSpc>
                        <a:spcBef>
                          <a:spcPts val="780"/>
                        </a:spcBef>
                        <a:tabLst>
                          <a:tab pos="981075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Регламентировать  процессы  обсуждения  диссертационной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ы	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53975">
                        <a:lnSpc>
                          <a:spcPts val="1150"/>
                        </a:lnSpc>
                        <a:spcBef>
                          <a:spcPts val="30"/>
                        </a:spcBef>
                        <a:tabLst>
                          <a:tab pos="1048385" algn="l"/>
                        </a:tabLst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,	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ведущей  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ции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,	 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100"/>
                        </a:lnSpc>
                        <a:tabLst>
                          <a:tab pos="1045210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также	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17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диссоветах.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8982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  <a:p>
                      <a:pPr marL="72390">
                        <a:lnSpc>
                          <a:spcPts val="116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15.1.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400050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221.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Регламентировать сроки рассмотрения диссертационной работы на кафедре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университета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ведущей организации,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была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выполнена</a:t>
                      </a:r>
                      <a:r>
                        <a:rPr sz="9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диссертация.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30.07.2016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329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15.2.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29654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222.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Установить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сроки рассмотрения работы после ее получения,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обсуждения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выдачи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заключения  кафедры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ведущей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45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15.3.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00"/>
                        </a:lnSpc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223.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механизмы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контроля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ВАКом над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выполнением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регламента.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691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15.4.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35"/>
                        </a:lnSpc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224.	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Донести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 всех диссертационных советов информацию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недопустимости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отклонения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 marR="210185">
                        <a:lnSpc>
                          <a:spcPts val="1150"/>
                        </a:lnSpc>
                        <a:spcBef>
                          <a:spcPts val="5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«Положения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диссертационных советах»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2014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года.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частности,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диссертационные советы  отменить все дополнительные обсуждения работ аспирантов,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докторантов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кафедрах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которых созданы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диссертационные советы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до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приема диссертационной работы на</a:t>
                      </a:r>
                      <a:r>
                        <a:rPr sz="9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защиту.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761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90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4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15.5.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24460">
                        <a:lnSpc>
                          <a:spcPts val="1150"/>
                        </a:lnSpc>
                        <a:spcBef>
                          <a:spcPts val="90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225.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Усилить контроль выполнения приказа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КР 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запрете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проведение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банкетов на всех стадиях  защиты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диссертации.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03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790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63500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16.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58419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Пресечь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коррупционные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риски,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связанные</a:t>
                      </a:r>
                      <a:r>
                        <a:rPr sz="9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335915">
                        <a:lnSpc>
                          <a:spcPts val="1130"/>
                        </a:lnSpc>
                        <a:spcBef>
                          <a:spcPts val="1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выплатами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55880">
                        <a:lnSpc>
                          <a:spcPts val="1150"/>
                        </a:lnSpc>
                        <a:spcBef>
                          <a:spcPts val="5"/>
                        </a:spcBef>
                        <a:tabLst>
                          <a:tab pos="480695" algn="l"/>
                          <a:tab pos="78613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вознаграждений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	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инс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м  во		вр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ts val="11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прохождения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59055">
                        <a:lnSpc>
                          <a:spcPts val="1150"/>
                        </a:lnSpc>
                        <a:spcBef>
                          <a:spcPts val="55"/>
                        </a:spcBef>
                        <a:tabLst>
                          <a:tab pos="1035050" algn="l"/>
                        </a:tabLst>
                      </a:pP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спи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-50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ры	и 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докторантуры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16.1.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69215" marR="128905">
                        <a:lnSpc>
                          <a:spcPts val="1150"/>
                        </a:lnSpc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226.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Разработать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внедрить механизмы для легализации неофициальных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финансовых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вознаграждений  всем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институтам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лицам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во время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прохождения диссертантами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аспирантуры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докторантуры (например,  экспертам,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рецензентам, оппонентам, ведущей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организации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др.) 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установить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размеры 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сумм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уровне,  достаточном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оплаты труда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</a:t>
                      </a:r>
                      <a:r>
                        <a:rPr sz="9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лиц.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30.07.2016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ВАК,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38891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61">
              <a:lnSpc>
                <a:spcPts val="1052"/>
              </a:lnSpc>
            </a:pPr>
            <a:fld id="{81D60167-4931-47E6-BA6A-407CBD079E47}" type="slidenum">
              <a:rPr dirty="0"/>
              <a:pPr marL="22261">
                <a:lnSpc>
                  <a:spcPts val="1052"/>
                </a:lnSpc>
              </a:pPr>
              <a:t>41</a:t>
            </a:fld>
            <a:endParaRPr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121860"/>
              </p:ext>
            </p:extLst>
          </p:nvPr>
        </p:nvGraphicFramePr>
        <p:xfrm>
          <a:off x="0" y="609600"/>
          <a:ext cx="9144000" cy="4495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895"/>
                <a:gridCol w="1086790"/>
                <a:gridCol w="503906"/>
                <a:gridCol w="5571860"/>
                <a:gridCol w="778551"/>
                <a:gridCol w="919998"/>
              </a:tblGrid>
              <a:tr h="1747344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69850">
                        <a:lnSpc>
                          <a:spcPts val="1115"/>
                        </a:lnSpc>
                        <a:tabLst>
                          <a:tab pos="1038860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советов	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850" marR="60325">
                        <a:lnSpc>
                          <a:spcPts val="1150"/>
                        </a:lnSpc>
                        <a:spcBef>
                          <a:spcPts val="55"/>
                        </a:spcBef>
                        <a:tabLst>
                          <a:tab pos="971550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зм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ь	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х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мониторинга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указанием их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работ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последние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три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года;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 marR="65405">
                        <a:lnSpc>
                          <a:spcPts val="1150"/>
                        </a:lnSpc>
                        <a:spcBef>
                          <a:spcPts val="100"/>
                        </a:spcBef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диссертационную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работу – за два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месяца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 защиты для кандидатской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три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месяца для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докторской;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ts val="1195"/>
                        </a:lnSpc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отзывы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оппонентов;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25"/>
                        </a:spcBef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отзыв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ведущей</a:t>
                      </a:r>
                      <a:r>
                        <a:rPr sz="9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организации,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автореферат;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20"/>
                        </a:spcBef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опубликованные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статьи;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ts val="1165"/>
                        </a:lnSpc>
                        <a:spcBef>
                          <a:spcPts val="25"/>
                        </a:spcBef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другие документы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диссертанта.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65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17.2.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49225">
                        <a:lnSpc>
                          <a:spcPts val="1150"/>
                        </a:lnSpc>
                        <a:spcBef>
                          <a:spcPts val="110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228.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Регламентировать, что после выставления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диссертационной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работы на сайте введение изменений 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работу 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9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допускаются.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266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3300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4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17.3.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117475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229.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Предусмотреть на сайте всех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диссоветов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публичное обсуждение авторизированными  пользователями кандидатских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докторских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диссертаций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путем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размещения онлайн-комментариев,  замечаний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предложений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 автореферату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диссертации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за 2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месяца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 защиты диссертации</a:t>
                      </a:r>
                      <a:r>
                        <a:rPr sz="900" spc="2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(докторские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69215" marR="438784">
                        <a:lnSpc>
                          <a:spcPts val="115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месяца).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Определить,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что на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второй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странице обложки авторефератов необходимо обязательно  указывать сайт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организации,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где размещен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полный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текст</a:t>
                      </a:r>
                      <a:r>
                        <a:rPr sz="9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диссертации.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188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ts val="1135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17.4.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220979">
                        <a:lnSpc>
                          <a:spcPct val="95000"/>
                        </a:lnSpc>
                        <a:spcBef>
                          <a:spcPts val="20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230.	При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сдаче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документов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диссовет весь перечень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документов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должен сдаваться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единовременно,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том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числе опубликованные статьи: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моменту сдачи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документов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диссовет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необходимое количество  статей должно быть опубликовано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электронные копии размещены на сайте</a:t>
                      </a:r>
                      <a:r>
                        <a:rPr sz="900" spc="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диссовета.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303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902790"/>
              </p:ext>
            </p:extLst>
          </p:nvPr>
        </p:nvGraphicFramePr>
        <p:xfrm>
          <a:off x="0" y="0"/>
          <a:ext cx="9144000" cy="6113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896"/>
                <a:gridCol w="1086790"/>
                <a:gridCol w="503906"/>
                <a:gridCol w="5571859"/>
                <a:gridCol w="778551"/>
                <a:gridCol w="919998"/>
              </a:tblGrid>
              <a:tr h="5484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R="63500" algn="r">
                        <a:lnSpc>
                          <a:spcPct val="100000"/>
                        </a:lnSpc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17.</a:t>
                      </a:r>
                    </a:p>
                  </a:txBody>
                  <a:tcPr marL="0" marR="0" marT="115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135890">
                        <a:lnSpc>
                          <a:spcPct val="96100"/>
                        </a:lnSpc>
                        <a:spcBef>
                          <a:spcPts val="55"/>
                        </a:spcBef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Обеспечить  прозрачность  работы 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900" spc="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sz="900" spc="5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spc="-15" dirty="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х</a:t>
                      </a:r>
                    </a:p>
                  </a:txBody>
                  <a:tcPr marL="0" marR="0" marT="6334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17.1.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5758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 marR="61594">
                        <a:lnSpc>
                          <a:spcPts val="1150"/>
                        </a:lnSpc>
                        <a:spcBef>
                          <a:spcPts val="15"/>
                        </a:spcBef>
                        <a:tabLst>
                          <a:tab pos="517525" algn="l"/>
                        </a:tabLst>
                      </a:pPr>
                      <a:r>
                        <a:rPr sz="900" dirty="0">
                          <a:latin typeface="Times New Roman"/>
                          <a:cs typeface="Times New Roman"/>
                        </a:rPr>
                        <a:t>227.	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Обязать диссертационные советы разместить на сайтах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организаций,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которых они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созданы, все  сопутствующие документы по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каждому</a:t>
                      </a:r>
                      <a:r>
                        <a:rPr sz="9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диссертанту: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517525" indent="-448309">
                        <a:lnSpc>
                          <a:spcPts val="1195"/>
                        </a:lnSpc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номер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приказа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приеме диссертационной</a:t>
                      </a:r>
                      <a:r>
                        <a:rPr sz="9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работы;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517525" indent="-448309">
                        <a:lnSpc>
                          <a:spcPts val="1165"/>
                        </a:lnSpc>
                        <a:spcBef>
                          <a:spcPts val="25"/>
                        </a:spcBef>
                        <a:buFont typeface="Symbol"/>
                        <a:buChar char=""/>
                        <a:tabLst>
                          <a:tab pos="517525" algn="l"/>
                          <a:tab pos="518159" algn="l"/>
                        </a:tabLst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заключение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экспертной</a:t>
                      </a:r>
                      <a:r>
                        <a:rPr sz="9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комиссии</a:t>
                      </a:r>
                      <a:r>
                        <a:rPr sz="900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указанием</a:t>
                      </a:r>
                      <a:r>
                        <a:rPr sz="9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оппонентов</a:t>
                      </a:r>
                      <a:r>
                        <a:rPr sz="9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9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полных</a:t>
                      </a:r>
                      <a:r>
                        <a:rPr sz="900" spc="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данных,</a:t>
                      </a:r>
                      <a:r>
                        <a:rPr sz="900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900" spc="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также</a:t>
                      </a:r>
                      <a:r>
                        <a:rPr sz="900" spc="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dirty="0">
                          <a:latin typeface="Times New Roman"/>
                          <a:cs typeface="Times New Roman"/>
                        </a:rPr>
                        <a:t>с</a:t>
                      </a:r>
                    </a:p>
                  </a:txBody>
                  <a:tcPr marL="0" marR="0" marT="1727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Times New Roman"/>
                          <a:cs typeface="Times New Roman"/>
                        </a:rPr>
                        <a:t>30.07.2016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115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900" spc="-10" dirty="0">
                          <a:latin typeface="Times New Roman"/>
                          <a:cs typeface="Times New Roman"/>
                        </a:rPr>
                        <a:t>ВАК,</a:t>
                      </a:r>
                      <a:r>
                        <a:rPr sz="9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spc="-5" dirty="0">
                          <a:latin typeface="Times New Roman"/>
                          <a:cs typeface="Times New Roman"/>
                        </a:rPr>
                        <a:t>МОН</a:t>
                      </a: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152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1480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7855" y="3760"/>
            <a:ext cx="84769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45124"/>
            <a:r>
              <a:rPr dirty="0">
                <a:solidFill>
                  <a:srgbClr val="002060"/>
                </a:solidFill>
                <a:latin typeface="Times New Roman"/>
                <a:cs typeface="Times New Roman"/>
              </a:rPr>
              <a:t>Деятельность </a:t>
            </a:r>
            <a:r>
              <a:rPr spc="-5" dirty="0">
                <a:solidFill>
                  <a:srgbClr val="002060"/>
                </a:solidFill>
                <a:latin typeface="Times New Roman"/>
                <a:cs typeface="Times New Roman"/>
              </a:rPr>
              <a:t>ОС </a:t>
            </a:r>
            <a:r>
              <a:rPr dirty="0">
                <a:solidFill>
                  <a:srgbClr val="002060"/>
                </a:solidFill>
                <a:latin typeface="Times New Roman"/>
                <a:cs typeface="Times New Roman"/>
              </a:rPr>
              <a:t>МОН</a:t>
            </a:r>
            <a:r>
              <a:rPr spc="-44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pc="-5" dirty="0">
                <a:solidFill>
                  <a:srgbClr val="002060"/>
                </a:solidFill>
                <a:latin typeface="Times New Roman"/>
                <a:cs typeface="Times New Roman"/>
              </a:rPr>
              <a:t>КР</a:t>
            </a:r>
            <a:r>
              <a:rPr spc="-35" dirty="0">
                <a:solidFill>
                  <a:srgbClr val="002060"/>
                </a:solidFill>
              </a:rPr>
              <a:t> </a:t>
            </a:r>
            <a:endParaRPr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7855" y="1461516"/>
            <a:ext cx="2740660" cy="2144607"/>
          </a:xfrm>
          <a:custGeom>
            <a:avLst/>
            <a:gdLst/>
            <a:ahLst/>
            <a:cxnLst/>
            <a:rect l="l" t="t" r="r" b="b"/>
            <a:pathLst>
              <a:path w="2740660" h="1608455">
                <a:moveTo>
                  <a:pt x="0" y="1607946"/>
                </a:moveTo>
                <a:lnTo>
                  <a:pt x="2740532" y="1607946"/>
                </a:lnTo>
                <a:lnTo>
                  <a:pt x="2740532" y="0"/>
                </a:lnTo>
                <a:lnTo>
                  <a:pt x="0" y="0"/>
                </a:lnTo>
                <a:lnTo>
                  <a:pt x="0" y="1607946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42315" y="1532130"/>
            <a:ext cx="2490470" cy="1507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79" indent="-635" algn="ctr"/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Рассмотрено  исполнение  бюджета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МОН</a:t>
            </a:r>
            <a:r>
              <a:rPr sz="24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9  месяцев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229053" y="3604650"/>
            <a:ext cx="2924354" cy="2085915"/>
          </a:xfrm>
          <a:custGeom>
            <a:avLst/>
            <a:gdLst/>
            <a:ahLst/>
            <a:cxnLst/>
            <a:rect l="l" t="t" r="r" b="b"/>
            <a:pathLst>
              <a:path w="2962275" h="1642745">
                <a:moveTo>
                  <a:pt x="0" y="1642237"/>
                </a:moveTo>
                <a:lnTo>
                  <a:pt x="2962147" y="1642237"/>
                </a:lnTo>
                <a:lnTo>
                  <a:pt x="2962147" y="0"/>
                </a:lnTo>
                <a:lnTo>
                  <a:pt x="0" y="0"/>
                </a:lnTo>
                <a:lnTo>
                  <a:pt x="0" y="1642237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00400" y="3810000"/>
            <a:ext cx="2895600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 marR="5079" algn="ctr"/>
            <a:r>
              <a:rPr lang="ru-RU" spc="135" dirty="0" smtClean="0">
                <a:solidFill>
                  <a:srgbClr val="FFFFFF"/>
                </a:solidFill>
                <a:latin typeface="Calibri"/>
                <a:cs typeface="Calibri"/>
              </a:rPr>
              <a:t> работа с </a:t>
            </a:r>
            <a:r>
              <a:rPr spc="135" dirty="0" err="1" smtClean="0">
                <a:solidFill>
                  <a:srgbClr val="FFFFFF"/>
                </a:solidFill>
                <a:latin typeface="Calibri"/>
                <a:cs typeface="Calibri"/>
              </a:rPr>
              <a:t>проект</a:t>
            </a:r>
            <a:r>
              <a:rPr lang="ru-RU" spc="135" dirty="0" err="1" smtClean="0">
                <a:solidFill>
                  <a:srgbClr val="FFFFFF"/>
                </a:solidFill>
                <a:latin typeface="Calibri"/>
                <a:cs typeface="Calibri"/>
              </a:rPr>
              <a:t>ом</a:t>
            </a:r>
            <a:r>
              <a:rPr spc="3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145" dirty="0">
                <a:solidFill>
                  <a:srgbClr val="FFFFFF"/>
                </a:solidFill>
                <a:latin typeface="Calibri"/>
                <a:cs typeface="Calibri"/>
              </a:rPr>
              <a:t>ЕС </a:t>
            </a:r>
            <a:r>
              <a:rPr lang="ru-RU" spc="14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130" dirty="0" err="1" smtClean="0">
                <a:solidFill>
                  <a:srgbClr val="FFFFFF"/>
                </a:solidFill>
                <a:latin typeface="Calibri"/>
                <a:cs typeface="Calibri"/>
              </a:rPr>
              <a:t>Фонд</a:t>
            </a:r>
            <a:r>
              <a:rPr spc="13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pc="130" dirty="0" smtClean="0">
                <a:solidFill>
                  <a:srgbClr val="FFFFFF"/>
                </a:solidFill>
                <a:latin typeface="Calibri"/>
                <a:cs typeface="Calibri"/>
              </a:rPr>
              <a:t> им</a:t>
            </a:r>
            <a:r>
              <a:rPr spc="13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125" dirty="0" smtClean="0">
                <a:solidFill>
                  <a:srgbClr val="FFFFFF"/>
                </a:solidFill>
                <a:latin typeface="Calibri"/>
                <a:cs typeface="Calibri"/>
              </a:rPr>
              <a:t>К</a:t>
            </a:r>
            <a:r>
              <a:rPr lang="ru-RU" spc="125" dirty="0" smtClean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pc="12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110" dirty="0" err="1">
                <a:solidFill>
                  <a:srgbClr val="FFFFFF"/>
                </a:solidFill>
                <a:latin typeface="Calibri"/>
                <a:cs typeface="Calibri"/>
              </a:rPr>
              <a:t>Аденауэра</a:t>
            </a:r>
            <a:r>
              <a:rPr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ru-RU" spc="-7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2699" marR="5079" algn="ctr"/>
            <a:r>
              <a:rPr spc="165" dirty="0" smtClean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pc="19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pc="195" dirty="0" smtClean="0">
                <a:solidFill>
                  <a:srgbClr val="FFFFFF"/>
                </a:solidFill>
                <a:latin typeface="Calibri"/>
                <a:cs typeface="Calibri"/>
              </a:rPr>
              <a:t>ЭД </a:t>
            </a:r>
            <a:r>
              <a:rPr spc="95" dirty="0" smtClean="0">
                <a:solidFill>
                  <a:srgbClr val="FFFFFF"/>
                </a:solidFill>
                <a:latin typeface="Calibri"/>
                <a:cs typeface="Calibri"/>
              </a:rPr>
              <a:t>«БИОМ</a:t>
            </a:r>
            <a:r>
              <a:rPr spc="95" dirty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r>
              <a:rPr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95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endParaRPr dirty="0">
              <a:latin typeface="Calibri"/>
              <a:cs typeface="Calibri"/>
            </a:endParaRPr>
          </a:p>
          <a:p>
            <a:pPr marL="460968" marR="450810" indent="-635" algn="ctr"/>
            <a:r>
              <a:rPr spc="130" dirty="0">
                <a:solidFill>
                  <a:srgbClr val="FFFFFF"/>
                </a:solidFill>
                <a:latin typeface="Calibri"/>
                <a:cs typeface="Calibri"/>
              </a:rPr>
              <a:t>экспертизы</a:t>
            </a:r>
            <a:r>
              <a:rPr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165" dirty="0">
                <a:solidFill>
                  <a:srgbClr val="FFFFFF"/>
                </a:solidFill>
                <a:latin typeface="Calibri"/>
                <a:cs typeface="Calibri"/>
              </a:rPr>
              <a:t>и  </a:t>
            </a:r>
            <a:r>
              <a:rPr spc="150" dirty="0">
                <a:solidFill>
                  <a:srgbClr val="FFFFFF"/>
                </a:solidFill>
                <a:latin typeface="Calibri"/>
                <a:cs typeface="Calibri"/>
              </a:rPr>
              <a:t>мониторинга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928360" y="1461348"/>
            <a:ext cx="3066415" cy="2144775"/>
          </a:xfrm>
          <a:custGeom>
            <a:avLst/>
            <a:gdLst/>
            <a:ahLst/>
            <a:cxnLst/>
            <a:rect l="l" t="t" r="r" b="b"/>
            <a:pathLst>
              <a:path w="3066415" h="1852930">
                <a:moveTo>
                  <a:pt x="0" y="1852802"/>
                </a:moveTo>
                <a:lnTo>
                  <a:pt x="3066034" y="1852802"/>
                </a:lnTo>
                <a:lnTo>
                  <a:pt x="3066034" y="0"/>
                </a:lnTo>
                <a:lnTo>
                  <a:pt x="0" y="0"/>
                </a:lnTo>
                <a:lnTo>
                  <a:pt x="0" y="1852802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329934" y="1695536"/>
            <a:ext cx="2265680" cy="1130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4" marR="5079" indent="-635" algn="ctr"/>
            <a:r>
              <a:rPr sz="2400" dirty="0" err="1">
                <a:solidFill>
                  <a:srgbClr val="FFFFFF"/>
                </a:solidFill>
                <a:latin typeface="Calibri"/>
                <a:cs typeface="Calibri"/>
              </a:rPr>
              <a:t>Рассмотрены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 smtClean="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жалоба,</a:t>
            </a:r>
            <a:r>
              <a:rPr sz="24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просьбы 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общественности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46419" y="3584787"/>
            <a:ext cx="2847848" cy="2105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29103" y="1461347"/>
            <a:ext cx="2886329" cy="21439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7856" y="3604717"/>
            <a:ext cx="2711196" cy="20858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8215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92879" y="1381100"/>
            <a:ext cx="4712970" cy="866987"/>
          </a:xfrm>
          <a:custGeom>
            <a:avLst/>
            <a:gdLst/>
            <a:ahLst/>
            <a:cxnLst/>
            <a:rect l="l" t="t" r="r" b="b"/>
            <a:pathLst>
              <a:path w="4712970" h="650239">
                <a:moveTo>
                  <a:pt x="0" y="650100"/>
                </a:moveTo>
                <a:lnTo>
                  <a:pt x="4712970" y="650100"/>
                </a:lnTo>
                <a:lnTo>
                  <a:pt x="4712970" y="0"/>
                </a:lnTo>
                <a:lnTo>
                  <a:pt x="0" y="0"/>
                </a:lnTo>
                <a:lnTo>
                  <a:pt x="0" y="650100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381000"/>
            <a:ext cx="2654300" cy="5721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pc="-5" dirty="0">
                <a:solidFill>
                  <a:srgbClr val="002060"/>
                </a:solidFill>
                <a:latin typeface="Times New Roman"/>
                <a:cs typeface="Times New Roman"/>
              </a:rPr>
              <a:t>Мониторинг</a:t>
            </a:r>
            <a:endParaRPr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3948" y="1438031"/>
            <a:ext cx="3661537" cy="42739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92879" y="2444681"/>
            <a:ext cx="4712970" cy="866987"/>
          </a:xfrm>
          <a:custGeom>
            <a:avLst/>
            <a:gdLst/>
            <a:ahLst/>
            <a:cxnLst/>
            <a:rect l="l" t="t" r="r" b="b"/>
            <a:pathLst>
              <a:path w="4712970" h="650239">
                <a:moveTo>
                  <a:pt x="0" y="650100"/>
                </a:moveTo>
                <a:lnTo>
                  <a:pt x="4712970" y="650100"/>
                </a:lnTo>
                <a:lnTo>
                  <a:pt x="4712970" y="0"/>
                </a:lnTo>
                <a:lnTo>
                  <a:pt x="0" y="0"/>
                </a:lnTo>
                <a:lnTo>
                  <a:pt x="0" y="650100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93008" y="3508433"/>
            <a:ext cx="4712970" cy="866987"/>
          </a:xfrm>
          <a:custGeom>
            <a:avLst/>
            <a:gdLst/>
            <a:ahLst/>
            <a:cxnLst/>
            <a:rect l="l" t="t" r="r" b="b"/>
            <a:pathLst>
              <a:path w="4712970" h="650239">
                <a:moveTo>
                  <a:pt x="0" y="650100"/>
                </a:moveTo>
                <a:lnTo>
                  <a:pt x="4712970" y="650100"/>
                </a:lnTo>
                <a:lnTo>
                  <a:pt x="4712970" y="0"/>
                </a:lnTo>
                <a:lnTo>
                  <a:pt x="0" y="0"/>
                </a:lnTo>
                <a:lnTo>
                  <a:pt x="0" y="650100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92879" y="4572103"/>
            <a:ext cx="4712970" cy="1185333"/>
          </a:xfrm>
          <a:custGeom>
            <a:avLst/>
            <a:gdLst/>
            <a:ahLst/>
            <a:cxnLst/>
            <a:rect l="l" t="t" r="r" b="b"/>
            <a:pathLst>
              <a:path w="4712970" h="889000">
                <a:moveTo>
                  <a:pt x="0" y="888898"/>
                </a:moveTo>
                <a:lnTo>
                  <a:pt x="4712970" y="888898"/>
                </a:lnTo>
                <a:lnTo>
                  <a:pt x="4712970" y="0"/>
                </a:lnTo>
                <a:lnTo>
                  <a:pt x="0" y="0"/>
                </a:lnTo>
                <a:lnTo>
                  <a:pt x="0" y="888898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92880" y="1438149"/>
            <a:ext cx="434340" cy="575733"/>
          </a:xfrm>
          <a:custGeom>
            <a:avLst/>
            <a:gdLst/>
            <a:ahLst/>
            <a:cxnLst/>
            <a:rect l="l" t="t" r="r" b="b"/>
            <a:pathLst>
              <a:path w="434339" h="431800">
                <a:moveTo>
                  <a:pt x="239014" y="0"/>
                </a:moveTo>
                <a:lnTo>
                  <a:pt x="216916" y="0"/>
                </a:lnTo>
                <a:lnTo>
                  <a:pt x="167271" y="5726"/>
                </a:lnTo>
                <a:lnTo>
                  <a:pt x="121649" y="22015"/>
                </a:lnTo>
                <a:lnTo>
                  <a:pt x="81368" y="47536"/>
                </a:lnTo>
                <a:lnTo>
                  <a:pt x="47746" y="80954"/>
                </a:lnTo>
                <a:lnTo>
                  <a:pt x="22098" y="120936"/>
                </a:lnTo>
                <a:lnTo>
                  <a:pt x="5744" y="166151"/>
                </a:lnTo>
                <a:lnTo>
                  <a:pt x="0" y="215264"/>
                </a:lnTo>
                <a:lnTo>
                  <a:pt x="5744" y="264808"/>
                </a:lnTo>
                <a:lnTo>
                  <a:pt x="22098" y="310344"/>
                </a:lnTo>
                <a:lnTo>
                  <a:pt x="47746" y="350555"/>
                </a:lnTo>
                <a:lnTo>
                  <a:pt x="81368" y="384123"/>
                </a:lnTo>
                <a:lnTo>
                  <a:pt x="121649" y="409732"/>
                </a:lnTo>
                <a:lnTo>
                  <a:pt x="167271" y="426063"/>
                </a:lnTo>
                <a:lnTo>
                  <a:pt x="216916" y="431800"/>
                </a:lnTo>
                <a:lnTo>
                  <a:pt x="266567" y="426063"/>
                </a:lnTo>
                <a:lnTo>
                  <a:pt x="312207" y="409732"/>
                </a:lnTo>
                <a:lnTo>
                  <a:pt x="342838" y="390271"/>
                </a:lnTo>
                <a:lnTo>
                  <a:pt x="216916" y="390271"/>
                </a:lnTo>
                <a:lnTo>
                  <a:pt x="171225" y="384066"/>
                </a:lnTo>
                <a:lnTo>
                  <a:pt x="130029" y="366583"/>
                </a:lnTo>
                <a:lnTo>
                  <a:pt x="95027" y="339518"/>
                </a:lnTo>
                <a:lnTo>
                  <a:pt x="67921" y="304569"/>
                </a:lnTo>
                <a:lnTo>
                  <a:pt x="50410" y="263432"/>
                </a:lnTo>
                <a:lnTo>
                  <a:pt x="44196" y="217804"/>
                </a:lnTo>
                <a:lnTo>
                  <a:pt x="51766" y="167277"/>
                </a:lnTo>
                <a:lnTo>
                  <a:pt x="72936" y="122833"/>
                </a:lnTo>
                <a:lnTo>
                  <a:pt x="105396" y="86533"/>
                </a:lnTo>
                <a:lnTo>
                  <a:pt x="146836" y="60438"/>
                </a:lnTo>
                <a:lnTo>
                  <a:pt x="194945" y="46609"/>
                </a:lnTo>
                <a:lnTo>
                  <a:pt x="239014" y="46609"/>
                </a:lnTo>
                <a:lnTo>
                  <a:pt x="239014" y="0"/>
                </a:lnTo>
                <a:close/>
              </a:path>
              <a:path w="434339" h="431800">
                <a:moveTo>
                  <a:pt x="370205" y="64769"/>
                </a:moveTo>
                <a:lnTo>
                  <a:pt x="340360" y="94614"/>
                </a:lnTo>
                <a:lnTo>
                  <a:pt x="360670" y="119524"/>
                </a:lnTo>
                <a:lnTo>
                  <a:pt x="376253" y="148923"/>
                </a:lnTo>
                <a:lnTo>
                  <a:pt x="386240" y="181965"/>
                </a:lnTo>
                <a:lnTo>
                  <a:pt x="389763" y="217804"/>
                </a:lnTo>
                <a:lnTo>
                  <a:pt x="383547" y="263432"/>
                </a:lnTo>
                <a:lnTo>
                  <a:pt x="366032" y="304569"/>
                </a:lnTo>
                <a:lnTo>
                  <a:pt x="338915" y="339518"/>
                </a:lnTo>
                <a:lnTo>
                  <a:pt x="303892" y="366583"/>
                </a:lnTo>
                <a:lnTo>
                  <a:pt x="262660" y="384066"/>
                </a:lnTo>
                <a:lnTo>
                  <a:pt x="216916" y="390271"/>
                </a:lnTo>
                <a:lnTo>
                  <a:pt x="342838" y="390271"/>
                </a:lnTo>
                <a:lnTo>
                  <a:pt x="386162" y="350555"/>
                </a:lnTo>
                <a:lnTo>
                  <a:pt x="411835" y="310344"/>
                </a:lnTo>
                <a:lnTo>
                  <a:pt x="428207" y="264808"/>
                </a:lnTo>
                <a:lnTo>
                  <a:pt x="433959" y="215264"/>
                </a:lnTo>
                <a:lnTo>
                  <a:pt x="429480" y="172587"/>
                </a:lnTo>
                <a:lnTo>
                  <a:pt x="416702" y="132730"/>
                </a:lnTo>
                <a:lnTo>
                  <a:pt x="396615" y="96518"/>
                </a:lnTo>
                <a:lnTo>
                  <a:pt x="370205" y="64769"/>
                </a:lnTo>
                <a:close/>
              </a:path>
              <a:path w="434339" h="431800">
                <a:moveTo>
                  <a:pt x="239014" y="46609"/>
                </a:moveTo>
                <a:lnTo>
                  <a:pt x="194945" y="46609"/>
                </a:lnTo>
                <a:lnTo>
                  <a:pt x="194945" y="90677"/>
                </a:lnTo>
                <a:lnTo>
                  <a:pt x="152862" y="105826"/>
                </a:lnTo>
                <a:lnTo>
                  <a:pt x="118602" y="133858"/>
                </a:lnTo>
                <a:lnTo>
                  <a:pt x="95557" y="172081"/>
                </a:lnTo>
                <a:lnTo>
                  <a:pt x="87122" y="217804"/>
                </a:lnTo>
                <a:lnTo>
                  <a:pt x="97365" y="268176"/>
                </a:lnTo>
                <a:lnTo>
                  <a:pt x="125253" y="309403"/>
                </a:lnTo>
                <a:lnTo>
                  <a:pt x="166524" y="337248"/>
                </a:lnTo>
                <a:lnTo>
                  <a:pt x="216916" y="347472"/>
                </a:lnTo>
                <a:lnTo>
                  <a:pt x="267380" y="337248"/>
                </a:lnTo>
                <a:lnTo>
                  <a:pt x="308689" y="309403"/>
                </a:lnTo>
                <a:lnTo>
                  <a:pt x="311891" y="304673"/>
                </a:lnTo>
                <a:lnTo>
                  <a:pt x="216916" y="304673"/>
                </a:lnTo>
                <a:lnTo>
                  <a:pt x="183070" y="297850"/>
                </a:lnTo>
                <a:lnTo>
                  <a:pt x="155416" y="279241"/>
                </a:lnTo>
                <a:lnTo>
                  <a:pt x="136763" y="251630"/>
                </a:lnTo>
                <a:lnTo>
                  <a:pt x="129921" y="217804"/>
                </a:lnTo>
                <a:lnTo>
                  <a:pt x="134955" y="188573"/>
                </a:lnTo>
                <a:lnTo>
                  <a:pt x="148764" y="163972"/>
                </a:lnTo>
                <a:lnTo>
                  <a:pt x="169408" y="145206"/>
                </a:lnTo>
                <a:lnTo>
                  <a:pt x="194945" y="133476"/>
                </a:lnTo>
                <a:lnTo>
                  <a:pt x="239014" y="133476"/>
                </a:lnTo>
                <a:lnTo>
                  <a:pt x="239014" y="46609"/>
                </a:lnTo>
                <a:close/>
              </a:path>
              <a:path w="434339" h="431800">
                <a:moveTo>
                  <a:pt x="307848" y="127000"/>
                </a:moveTo>
                <a:lnTo>
                  <a:pt x="278003" y="156844"/>
                </a:lnTo>
                <a:lnTo>
                  <a:pt x="288125" y="169673"/>
                </a:lnTo>
                <a:lnTo>
                  <a:pt x="296402" y="184419"/>
                </a:lnTo>
                <a:lnTo>
                  <a:pt x="301988" y="200618"/>
                </a:lnTo>
                <a:lnTo>
                  <a:pt x="304038" y="217804"/>
                </a:lnTo>
                <a:lnTo>
                  <a:pt x="297193" y="251630"/>
                </a:lnTo>
                <a:lnTo>
                  <a:pt x="278526" y="279241"/>
                </a:lnTo>
                <a:lnTo>
                  <a:pt x="250834" y="297850"/>
                </a:lnTo>
                <a:lnTo>
                  <a:pt x="216916" y="304673"/>
                </a:lnTo>
                <a:lnTo>
                  <a:pt x="311891" y="304673"/>
                </a:lnTo>
                <a:lnTo>
                  <a:pt x="336591" y="268176"/>
                </a:lnTo>
                <a:lnTo>
                  <a:pt x="346837" y="217804"/>
                </a:lnTo>
                <a:lnTo>
                  <a:pt x="344048" y="191400"/>
                </a:lnTo>
                <a:lnTo>
                  <a:pt x="336153" y="167068"/>
                </a:lnTo>
                <a:lnTo>
                  <a:pt x="323851" y="145403"/>
                </a:lnTo>
                <a:lnTo>
                  <a:pt x="307848" y="127000"/>
                </a:lnTo>
                <a:close/>
              </a:path>
              <a:path w="434339" h="431800">
                <a:moveTo>
                  <a:pt x="239014" y="133476"/>
                </a:moveTo>
                <a:lnTo>
                  <a:pt x="194945" y="133476"/>
                </a:lnTo>
                <a:lnTo>
                  <a:pt x="194945" y="178942"/>
                </a:lnTo>
                <a:lnTo>
                  <a:pt x="186172" y="186404"/>
                </a:lnTo>
                <a:lnTo>
                  <a:pt x="179625" y="195103"/>
                </a:lnTo>
                <a:lnTo>
                  <a:pt x="175531" y="204803"/>
                </a:lnTo>
                <a:lnTo>
                  <a:pt x="174117" y="215264"/>
                </a:lnTo>
                <a:lnTo>
                  <a:pt x="177518" y="232544"/>
                </a:lnTo>
                <a:lnTo>
                  <a:pt x="186753" y="246538"/>
                </a:lnTo>
                <a:lnTo>
                  <a:pt x="200370" y="255912"/>
                </a:lnTo>
                <a:lnTo>
                  <a:pt x="216916" y="259334"/>
                </a:lnTo>
                <a:lnTo>
                  <a:pt x="233535" y="255912"/>
                </a:lnTo>
                <a:lnTo>
                  <a:pt x="247189" y="246538"/>
                </a:lnTo>
                <a:lnTo>
                  <a:pt x="256438" y="232544"/>
                </a:lnTo>
                <a:lnTo>
                  <a:pt x="259842" y="215264"/>
                </a:lnTo>
                <a:lnTo>
                  <a:pt x="258427" y="204446"/>
                </a:lnTo>
                <a:lnTo>
                  <a:pt x="254333" y="194151"/>
                </a:lnTo>
                <a:lnTo>
                  <a:pt x="247786" y="185332"/>
                </a:lnTo>
                <a:lnTo>
                  <a:pt x="239014" y="178942"/>
                </a:lnTo>
                <a:lnTo>
                  <a:pt x="239014" y="1334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59429" y="2473283"/>
            <a:ext cx="300990" cy="575733"/>
          </a:xfrm>
          <a:custGeom>
            <a:avLst/>
            <a:gdLst/>
            <a:ahLst/>
            <a:cxnLst/>
            <a:rect l="l" t="t" r="r" b="b"/>
            <a:pathLst>
              <a:path w="300989" h="431800">
                <a:moveTo>
                  <a:pt x="149733" y="0"/>
                </a:moveTo>
                <a:lnTo>
                  <a:pt x="101925" y="7659"/>
                </a:lnTo>
                <a:lnTo>
                  <a:pt x="60761" y="29029"/>
                </a:lnTo>
                <a:lnTo>
                  <a:pt x="28529" y="61694"/>
                </a:lnTo>
                <a:lnTo>
                  <a:pt x="7513" y="103241"/>
                </a:lnTo>
                <a:lnTo>
                  <a:pt x="0" y="151256"/>
                </a:lnTo>
                <a:lnTo>
                  <a:pt x="23395" y="242562"/>
                </a:lnTo>
                <a:lnTo>
                  <a:pt x="74866" y="333724"/>
                </a:lnTo>
                <a:lnTo>
                  <a:pt x="126337" y="403788"/>
                </a:lnTo>
                <a:lnTo>
                  <a:pt x="149733" y="431800"/>
                </a:lnTo>
                <a:lnTo>
                  <a:pt x="237105" y="332904"/>
                </a:lnTo>
                <a:lnTo>
                  <a:pt x="281971" y="270716"/>
                </a:lnTo>
                <a:lnTo>
                  <a:pt x="298501" y="218934"/>
                </a:lnTo>
                <a:lnTo>
                  <a:pt x="298970" y="205486"/>
                </a:lnTo>
                <a:lnTo>
                  <a:pt x="149733" y="205486"/>
                </a:lnTo>
                <a:lnTo>
                  <a:pt x="128920" y="201191"/>
                </a:lnTo>
                <a:lnTo>
                  <a:pt x="112109" y="189515"/>
                </a:lnTo>
                <a:lnTo>
                  <a:pt x="100869" y="172267"/>
                </a:lnTo>
                <a:lnTo>
                  <a:pt x="96774" y="151256"/>
                </a:lnTo>
                <a:lnTo>
                  <a:pt x="100869" y="130226"/>
                </a:lnTo>
                <a:lnTo>
                  <a:pt x="112109" y="112934"/>
                </a:lnTo>
                <a:lnTo>
                  <a:pt x="128920" y="101215"/>
                </a:lnTo>
                <a:lnTo>
                  <a:pt x="149733" y="96900"/>
                </a:lnTo>
                <a:lnTo>
                  <a:pt x="289405" y="96900"/>
                </a:lnTo>
                <a:lnTo>
                  <a:pt x="271841" y="62846"/>
                </a:lnTo>
                <a:lnTo>
                  <a:pt x="239195" y="29797"/>
                </a:lnTo>
                <a:lnTo>
                  <a:pt x="197686" y="7915"/>
                </a:lnTo>
                <a:lnTo>
                  <a:pt x="149733" y="0"/>
                </a:lnTo>
                <a:close/>
              </a:path>
              <a:path w="300989" h="431800">
                <a:moveTo>
                  <a:pt x="289405" y="96900"/>
                </a:moveTo>
                <a:lnTo>
                  <a:pt x="149733" y="96900"/>
                </a:lnTo>
                <a:lnTo>
                  <a:pt x="171279" y="101215"/>
                </a:lnTo>
                <a:lnTo>
                  <a:pt x="188467" y="112934"/>
                </a:lnTo>
                <a:lnTo>
                  <a:pt x="199846" y="130226"/>
                </a:lnTo>
                <a:lnTo>
                  <a:pt x="203962" y="151256"/>
                </a:lnTo>
                <a:lnTo>
                  <a:pt x="199846" y="172267"/>
                </a:lnTo>
                <a:lnTo>
                  <a:pt x="188467" y="189515"/>
                </a:lnTo>
                <a:lnTo>
                  <a:pt x="171279" y="201191"/>
                </a:lnTo>
                <a:lnTo>
                  <a:pt x="149733" y="205486"/>
                </a:lnTo>
                <a:lnTo>
                  <a:pt x="298970" y="205486"/>
                </a:lnTo>
                <a:lnTo>
                  <a:pt x="300863" y="151256"/>
                </a:lnTo>
                <a:lnTo>
                  <a:pt x="293204" y="104265"/>
                </a:lnTo>
                <a:lnTo>
                  <a:pt x="289405" y="9690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47111" y="3762926"/>
            <a:ext cx="403225" cy="358140"/>
          </a:xfrm>
          <a:custGeom>
            <a:avLst/>
            <a:gdLst/>
            <a:ahLst/>
            <a:cxnLst/>
            <a:rect l="l" t="t" r="r" b="b"/>
            <a:pathLst>
              <a:path w="403225" h="268605">
                <a:moveTo>
                  <a:pt x="201675" y="0"/>
                </a:moveTo>
                <a:lnTo>
                  <a:pt x="166758" y="4873"/>
                </a:lnTo>
                <a:lnTo>
                  <a:pt x="135604" y="18605"/>
                </a:lnTo>
                <a:lnTo>
                  <a:pt x="109735" y="39862"/>
                </a:lnTo>
                <a:lnTo>
                  <a:pt x="90677" y="67310"/>
                </a:lnTo>
                <a:lnTo>
                  <a:pt x="55292" y="77811"/>
                </a:lnTo>
                <a:lnTo>
                  <a:pt x="26479" y="99885"/>
                </a:lnTo>
                <a:lnTo>
                  <a:pt x="7096" y="130817"/>
                </a:lnTo>
                <a:lnTo>
                  <a:pt x="0" y="167894"/>
                </a:lnTo>
                <a:lnTo>
                  <a:pt x="7951" y="206896"/>
                </a:lnTo>
                <a:lnTo>
                  <a:pt x="29606" y="238839"/>
                </a:lnTo>
                <a:lnTo>
                  <a:pt x="61668" y="260423"/>
                </a:lnTo>
                <a:lnTo>
                  <a:pt x="100837" y="268350"/>
                </a:lnTo>
                <a:lnTo>
                  <a:pt x="319531" y="268350"/>
                </a:lnTo>
                <a:lnTo>
                  <a:pt x="352165" y="261814"/>
                </a:lnTo>
                <a:lnTo>
                  <a:pt x="378761" y="243966"/>
                </a:lnTo>
                <a:lnTo>
                  <a:pt x="396666" y="217451"/>
                </a:lnTo>
                <a:lnTo>
                  <a:pt x="396953" y="216026"/>
                </a:lnTo>
                <a:lnTo>
                  <a:pt x="168401" y="216026"/>
                </a:lnTo>
                <a:lnTo>
                  <a:pt x="168401" y="149732"/>
                </a:lnTo>
                <a:lnTo>
                  <a:pt x="117982" y="149732"/>
                </a:lnTo>
                <a:lnTo>
                  <a:pt x="201675" y="65405"/>
                </a:lnTo>
                <a:lnTo>
                  <a:pt x="312349" y="65405"/>
                </a:lnTo>
                <a:lnTo>
                  <a:pt x="310386" y="60221"/>
                </a:lnTo>
                <a:lnTo>
                  <a:pt x="282940" y="28416"/>
                </a:lnTo>
                <a:lnTo>
                  <a:pt x="245850" y="7516"/>
                </a:lnTo>
                <a:lnTo>
                  <a:pt x="201675" y="0"/>
                </a:lnTo>
                <a:close/>
              </a:path>
              <a:path w="403225" h="268605">
                <a:moveTo>
                  <a:pt x="312349" y="65405"/>
                </a:moveTo>
                <a:lnTo>
                  <a:pt x="201675" y="65405"/>
                </a:lnTo>
                <a:lnTo>
                  <a:pt x="285241" y="149732"/>
                </a:lnTo>
                <a:lnTo>
                  <a:pt x="234823" y="149732"/>
                </a:lnTo>
                <a:lnTo>
                  <a:pt x="234823" y="216026"/>
                </a:lnTo>
                <a:lnTo>
                  <a:pt x="396953" y="216026"/>
                </a:lnTo>
                <a:lnTo>
                  <a:pt x="403225" y="184912"/>
                </a:lnTo>
                <a:lnTo>
                  <a:pt x="397047" y="152927"/>
                </a:lnTo>
                <a:lnTo>
                  <a:pt x="380285" y="126492"/>
                </a:lnTo>
                <a:lnTo>
                  <a:pt x="355594" y="108152"/>
                </a:lnTo>
                <a:lnTo>
                  <a:pt x="325627" y="100456"/>
                </a:lnTo>
                <a:lnTo>
                  <a:pt x="312349" y="654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47111" y="4749123"/>
            <a:ext cx="403225" cy="537633"/>
          </a:xfrm>
          <a:custGeom>
            <a:avLst/>
            <a:gdLst/>
            <a:ahLst/>
            <a:cxnLst/>
            <a:rect l="l" t="t" r="r" b="b"/>
            <a:pathLst>
              <a:path w="403225" h="403225">
                <a:moveTo>
                  <a:pt x="120776" y="322110"/>
                </a:moveTo>
                <a:lnTo>
                  <a:pt x="105384" y="325307"/>
                </a:lnTo>
                <a:lnTo>
                  <a:pt x="92694" y="334065"/>
                </a:lnTo>
                <a:lnTo>
                  <a:pt x="84075" y="347136"/>
                </a:lnTo>
                <a:lnTo>
                  <a:pt x="80899" y="363270"/>
                </a:lnTo>
                <a:lnTo>
                  <a:pt x="84075" y="378707"/>
                </a:lnTo>
                <a:lnTo>
                  <a:pt x="92694" y="391420"/>
                </a:lnTo>
                <a:lnTo>
                  <a:pt x="105384" y="400046"/>
                </a:lnTo>
                <a:lnTo>
                  <a:pt x="120776" y="403225"/>
                </a:lnTo>
                <a:lnTo>
                  <a:pt x="136830" y="400046"/>
                </a:lnTo>
                <a:lnTo>
                  <a:pt x="149860" y="391420"/>
                </a:lnTo>
                <a:lnTo>
                  <a:pt x="158603" y="378707"/>
                </a:lnTo>
                <a:lnTo>
                  <a:pt x="161798" y="363270"/>
                </a:lnTo>
                <a:lnTo>
                  <a:pt x="158603" y="347136"/>
                </a:lnTo>
                <a:lnTo>
                  <a:pt x="149860" y="334065"/>
                </a:lnTo>
                <a:lnTo>
                  <a:pt x="136830" y="325307"/>
                </a:lnTo>
                <a:lnTo>
                  <a:pt x="120776" y="322110"/>
                </a:lnTo>
                <a:close/>
              </a:path>
              <a:path w="403225" h="403225">
                <a:moveTo>
                  <a:pt x="0" y="0"/>
                </a:moveTo>
                <a:lnTo>
                  <a:pt x="0" y="40005"/>
                </a:lnTo>
                <a:lnTo>
                  <a:pt x="41020" y="40005"/>
                </a:lnTo>
                <a:lnTo>
                  <a:pt x="113537" y="193802"/>
                </a:lnTo>
                <a:lnTo>
                  <a:pt x="84454" y="243459"/>
                </a:lnTo>
                <a:lnTo>
                  <a:pt x="80899" y="249428"/>
                </a:lnTo>
                <a:lnTo>
                  <a:pt x="80899" y="264033"/>
                </a:lnTo>
                <a:lnTo>
                  <a:pt x="84075" y="279425"/>
                </a:lnTo>
                <a:lnTo>
                  <a:pt x="92694" y="292115"/>
                </a:lnTo>
                <a:lnTo>
                  <a:pt x="105384" y="300734"/>
                </a:lnTo>
                <a:lnTo>
                  <a:pt x="120776" y="303911"/>
                </a:lnTo>
                <a:lnTo>
                  <a:pt x="362203" y="303911"/>
                </a:lnTo>
                <a:lnTo>
                  <a:pt x="362203" y="264033"/>
                </a:lnTo>
                <a:lnTo>
                  <a:pt x="126745" y="264033"/>
                </a:lnTo>
                <a:lnTo>
                  <a:pt x="125602" y="261620"/>
                </a:lnTo>
                <a:lnTo>
                  <a:pt x="125602" y="257937"/>
                </a:lnTo>
                <a:lnTo>
                  <a:pt x="143637" y="225298"/>
                </a:lnTo>
                <a:lnTo>
                  <a:pt x="292100" y="225298"/>
                </a:lnTo>
                <a:lnTo>
                  <a:pt x="303222" y="223958"/>
                </a:lnTo>
                <a:lnTo>
                  <a:pt x="312975" y="220106"/>
                </a:lnTo>
                <a:lnTo>
                  <a:pt x="321371" y="213993"/>
                </a:lnTo>
                <a:lnTo>
                  <a:pt x="328421" y="205867"/>
                </a:lnTo>
                <a:lnTo>
                  <a:pt x="400812" y="73914"/>
                </a:lnTo>
                <a:lnTo>
                  <a:pt x="403225" y="72644"/>
                </a:lnTo>
                <a:lnTo>
                  <a:pt x="403225" y="64262"/>
                </a:lnTo>
                <a:lnTo>
                  <a:pt x="401367" y="56901"/>
                </a:lnTo>
                <a:lnTo>
                  <a:pt x="396557" y="50244"/>
                </a:lnTo>
                <a:lnTo>
                  <a:pt x="389937" y="45420"/>
                </a:lnTo>
                <a:lnTo>
                  <a:pt x="382650" y="43561"/>
                </a:lnTo>
                <a:lnTo>
                  <a:pt x="84454" y="43561"/>
                </a:lnTo>
                <a:lnTo>
                  <a:pt x="66420" y="3683"/>
                </a:lnTo>
                <a:lnTo>
                  <a:pt x="56042" y="1553"/>
                </a:lnTo>
                <a:lnTo>
                  <a:pt x="33210" y="460"/>
                </a:lnTo>
                <a:lnTo>
                  <a:pt x="10378" y="57"/>
                </a:lnTo>
                <a:lnTo>
                  <a:pt x="0" y="0"/>
                </a:lnTo>
                <a:close/>
              </a:path>
              <a:path w="403225" h="403225">
                <a:moveTo>
                  <a:pt x="322325" y="322110"/>
                </a:moveTo>
                <a:lnTo>
                  <a:pt x="306933" y="325307"/>
                </a:lnTo>
                <a:lnTo>
                  <a:pt x="294243" y="334065"/>
                </a:lnTo>
                <a:lnTo>
                  <a:pt x="285624" y="347136"/>
                </a:lnTo>
                <a:lnTo>
                  <a:pt x="282448" y="363270"/>
                </a:lnTo>
                <a:lnTo>
                  <a:pt x="285624" y="378707"/>
                </a:lnTo>
                <a:lnTo>
                  <a:pt x="294243" y="391420"/>
                </a:lnTo>
                <a:lnTo>
                  <a:pt x="306933" y="400046"/>
                </a:lnTo>
                <a:lnTo>
                  <a:pt x="322325" y="403225"/>
                </a:lnTo>
                <a:lnTo>
                  <a:pt x="337718" y="400046"/>
                </a:lnTo>
                <a:lnTo>
                  <a:pt x="350408" y="391420"/>
                </a:lnTo>
                <a:lnTo>
                  <a:pt x="359027" y="378707"/>
                </a:lnTo>
                <a:lnTo>
                  <a:pt x="362203" y="363270"/>
                </a:lnTo>
                <a:lnTo>
                  <a:pt x="359027" y="347136"/>
                </a:lnTo>
                <a:lnTo>
                  <a:pt x="350408" y="334065"/>
                </a:lnTo>
                <a:lnTo>
                  <a:pt x="337718" y="325307"/>
                </a:lnTo>
                <a:lnTo>
                  <a:pt x="322325" y="3221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992879" y="1381099"/>
            <a:ext cx="4712970" cy="544767"/>
          </a:xfrm>
          <a:prstGeom prst="rect">
            <a:avLst/>
          </a:prstGeom>
        </p:spPr>
        <p:txBody>
          <a:bodyPr vert="horz" wrap="square" lIns="0" tIns="67304" rIns="0" bIns="0" rtlCol="0">
            <a:spAutoFit/>
          </a:bodyPr>
          <a:lstStyle/>
          <a:p>
            <a:pPr marL="549226">
              <a:spcBef>
                <a:spcPts val="53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ОРТ и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приема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3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вузы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92879" y="2444682"/>
            <a:ext cx="4712970" cy="544767"/>
          </a:xfrm>
          <a:prstGeom prst="rect">
            <a:avLst/>
          </a:prstGeom>
        </p:spPr>
        <p:txBody>
          <a:bodyPr vert="horz" wrap="square" lIns="0" tIns="67304" rIns="0" bIns="0" rtlCol="0">
            <a:spAutoFit/>
          </a:bodyPr>
          <a:lstStyle/>
          <a:p>
            <a:pPr marL="623515">
              <a:spcBef>
                <a:spcPts val="530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Экспертизы</a:t>
            </a:r>
            <a:r>
              <a:rPr sz="30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УМК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3008" y="3508434"/>
            <a:ext cx="4712970" cy="545431"/>
          </a:xfrm>
          <a:prstGeom prst="rect">
            <a:avLst/>
          </a:prstGeom>
        </p:spPr>
        <p:txBody>
          <a:bodyPr vert="horz" wrap="square" lIns="0" tIns="67939" rIns="0" bIns="0" rtlCol="0">
            <a:spAutoFit/>
          </a:bodyPr>
          <a:lstStyle/>
          <a:p>
            <a:pPr marL="622879">
              <a:spcBef>
                <a:spcPts val="535"/>
              </a:spcBef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Оптимизации</a:t>
            </a:r>
            <a:r>
              <a:rPr sz="30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вузов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92879" y="4572102"/>
            <a:ext cx="4712970" cy="8698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0977">
              <a:lnSpc>
                <a:spcPts val="2975"/>
              </a:lnSpc>
            </a:pP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Плана по</a:t>
            </a:r>
            <a:r>
              <a:rPr sz="300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демонтажу</a:t>
            </a:r>
            <a:endParaRPr sz="3000">
              <a:latin typeface="Calibri"/>
              <a:cs typeface="Calibri"/>
            </a:endParaRPr>
          </a:p>
          <a:p>
            <a:pPr marL="700977"/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коррупции</a:t>
            </a:r>
            <a:endParaRPr sz="3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6854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184" y="54017"/>
            <a:ext cx="8048625" cy="4744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000" spc="-5" dirty="0">
                <a:solidFill>
                  <a:srgbClr val="002060"/>
                </a:solidFill>
                <a:latin typeface="Times New Roman"/>
                <a:cs typeface="Times New Roman"/>
              </a:rPr>
              <a:t>Мониторинг реализации планов по</a:t>
            </a:r>
            <a:r>
              <a:rPr sz="3000" spc="-55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002060"/>
                </a:solidFill>
                <a:latin typeface="Times New Roman"/>
                <a:cs typeface="Times New Roman"/>
              </a:rPr>
              <a:t>демонтажу</a:t>
            </a:r>
            <a:endParaRPr sz="30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184" y="664125"/>
            <a:ext cx="8667115" cy="5027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000" b="1" dirty="0">
                <a:solidFill>
                  <a:srgbClr val="002060"/>
                </a:solidFill>
                <a:latin typeface="Times New Roman"/>
                <a:cs typeface="Times New Roman"/>
              </a:rPr>
              <a:t>системной </a:t>
            </a:r>
            <a:r>
              <a:rPr sz="3000" b="1" spc="-5" dirty="0" err="1">
                <a:solidFill>
                  <a:srgbClr val="002060"/>
                </a:solidFill>
                <a:latin typeface="Times New Roman"/>
                <a:cs typeface="Times New Roman"/>
              </a:rPr>
              <a:t>коррупции</a:t>
            </a:r>
            <a:r>
              <a:rPr sz="3000" b="1" spc="-38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показал</a:t>
            </a:r>
            <a:endParaRPr lang="ru-RU" sz="3000" b="1" spc="-5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699"/>
            <a:endParaRPr sz="3000" dirty="0">
              <a:latin typeface="Times New Roman"/>
              <a:cs typeface="Times New Roman"/>
            </a:endParaRPr>
          </a:p>
          <a:p>
            <a:pPr marL="53970">
              <a:spcBef>
                <a:spcPts val="95"/>
              </a:spcBef>
            </a:pPr>
            <a:r>
              <a:rPr sz="2400" dirty="0">
                <a:latin typeface="MS Gothic"/>
                <a:cs typeface="MS Gothic"/>
              </a:rPr>
              <a:t>❏</a:t>
            </a:r>
            <a:r>
              <a:rPr sz="2400" spc="-605" dirty="0">
                <a:latin typeface="MS Gothic"/>
                <a:cs typeface="MS Gothic"/>
              </a:rPr>
              <a:t> </a:t>
            </a:r>
            <a:r>
              <a:rPr sz="2400" b="1" spc="110" dirty="0">
                <a:latin typeface="Arial"/>
                <a:cs typeface="Arial"/>
              </a:rPr>
              <a:t>Нет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100" dirty="0">
                <a:latin typeface="Arial"/>
                <a:cs typeface="Arial"/>
              </a:rPr>
              <a:t>единого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140" dirty="0">
                <a:latin typeface="Arial"/>
                <a:cs typeface="Arial"/>
              </a:rPr>
              <a:t>понимания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105" dirty="0">
                <a:latin typeface="Arial"/>
                <a:cs typeface="Arial"/>
              </a:rPr>
              <a:t>содержания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100" dirty="0">
                <a:latin typeface="Arial"/>
                <a:cs typeface="Arial"/>
              </a:rPr>
              <a:t>плана</a:t>
            </a:r>
            <a:endParaRPr sz="2400" dirty="0">
              <a:latin typeface="Arial"/>
              <a:cs typeface="Arial"/>
            </a:endParaRPr>
          </a:p>
          <a:p>
            <a:pPr marL="53970"/>
            <a:r>
              <a:rPr sz="2400" dirty="0">
                <a:latin typeface="MS Gothic"/>
                <a:cs typeface="MS Gothic"/>
              </a:rPr>
              <a:t>❏</a:t>
            </a:r>
            <a:r>
              <a:rPr sz="2400" spc="-615" dirty="0">
                <a:latin typeface="MS Gothic"/>
                <a:cs typeface="MS Gothic"/>
              </a:rPr>
              <a:t> </a:t>
            </a:r>
            <a:r>
              <a:rPr sz="2400" b="1" spc="110" dirty="0">
                <a:latin typeface="Arial"/>
                <a:cs typeface="Arial"/>
              </a:rPr>
              <a:t>Нет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spc="125" dirty="0">
                <a:latin typeface="Arial"/>
                <a:cs typeface="Arial"/>
              </a:rPr>
              <a:t>четкого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114" dirty="0">
                <a:latin typeface="Arial"/>
                <a:cs typeface="Arial"/>
              </a:rPr>
              <a:t>регламента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b="1" spc="70" dirty="0">
                <a:latin typeface="Arial"/>
                <a:cs typeface="Arial"/>
              </a:rPr>
              <a:t>работ</a:t>
            </a:r>
            <a:endParaRPr sz="2400" dirty="0">
              <a:latin typeface="Arial"/>
              <a:cs typeface="Arial"/>
            </a:endParaRPr>
          </a:p>
          <a:p>
            <a:pPr marL="53970"/>
            <a:r>
              <a:rPr sz="2400" dirty="0">
                <a:latin typeface="MS Gothic"/>
                <a:cs typeface="MS Gothic"/>
              </a:rPr>
              <a:t>❏</a:t>
            </a:r>
            <a:r>
              <a:rPr sz="2400" spc="-605" dirty="0">
                <a:latin typeface="MS Gothic"/>
                <a:cs typeface="MS Gothic"/>
              </a:rPr>
              <a:t> </a:t>
            </a:r>
            <a:r>
              <a:rPr sz="2400" b="1" spc="110" dirty="0">
                <a:latin typeface="Arial"/>
                <a:cs typeface="Arial"/>
              </a:rPr>
              <a:t>Нет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100" dirty="0">
                <a:latin typeface="Arial"/>
                <a:cs typeface="Arial"/>
              </a:rPr>
              <a:t>слаженности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114" dirty="0">
                <a:latin typeface="Arial"/>
                <a:cs typeface="Arial"/>
              </a:rPr>
              <a:t>взаимодействия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110" dirty="0">
                <a:latin typeface="Arial"/>
                <a:cs typeface="Arial"/>
              </a:rPr>
              <a:t>внутри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135" dirty="0">
                <a:latin typeface="Arial"/>
                <a:cs typeface="Arial"/>
              </a:rPr>
              <a:t>МОН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250" dirty="0">
                <a:latin typeface="Arial"/>
                <a:cs typeface="Arial"/>
              </a:rPr>
              <a:t>и</a:t>
            </a:r>
            <a:endParaRPr sz="2400" dirty="0">
              <a:latin typeface="Arial"/>
              <a:cs typeface="Arial"/>
            </a:endParaRPr>
          </a:p>
          <a:p>
            <a:pPr marL="434936"/>
            <a:r>
              <a:rPr sz="2400" b="1" spc="165" dirty="0">
                <a:latin typeface="Arial"/>
                <a:cs typeface="Arial"/>
              </a:rPr>
              <a:t>между </a:t>
            </a:r>
            <a:r>
              <a:rPr sz="2400" b="1" spc="80" dirty="0">
                <a:latin typeface="Arial"/>
                <a:cs typeface="Arial"/>
              </a:rPr>
              <a:t>государственными</a:t>
            </a:r>
            <a:r>
              <a:rPr sz="2400" b="1" spc="-345" dirty="0">
                <a:latin typeface="Arial"/>
                <a:cs typeface="Arial"/>
              </a:rPr>
              <a:t> </a:t>
            </a:r>
            <a:r>
              <a:rPr sz="2400" b="1" spc="135" dirty="0">
                <a:latin typeface="Arial"/>
                <a:cs typeface="Arial"/>
              </a:rPr>
              <a:t>органами</a:t>
            </a:r>
            <a:endParaRPr sz="2400" dirty="0">
              <a:latin typeface="Arial"/>
              <a:cs typeface="Arial"/>
            </a:endParaRPr>
          </a:p>
          <a:p>
            <a:pPr marL="53970"/>
            <a:r>
              <a:rPr sz="2400" dirty="0">
                <a:latin typeface="MS Gothic"/>
                <a:cs typeface="MS Gothic"/>
              </a:rPr>
              <a:t>❏</a:t>
            </a:r>
            <a:r>
              <a:rPr sz="2400" spc="-600" dirty="0">
                <a:latin typeface="MS Gothic"/>
                <a:cs typeface="MS Gothic"/>
              </a:rPr>
              <a:t> </a:t>
            </a:r>
            <a:r>
              <a:rPr sz="2400" b="1" spc="150" dirty="0">
                <a:latin typeface="Arial"/>
                <a:cs typeface="Arial"/>
              </a:rPr>
              <a:t>Низкая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170" dirty="0">
                <a:latin typeface="Arial"/>
                <a:cs typeface="Arial"/>
              </a:rPr>
              <a:t>коммуникация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spc="250" dirty="0">
                <a:latin typeface="Arial"/>
                <a:cs typeface="Arial"/>
              </a:rPr>
              <a:t>и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45" dirty="0">
                <a:latin typeface="Arial"/>
                <a:cs typeface="Arial"/>
              </a:rPr>
              <a:t>доступ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280" dirty="0">
                <a:latin typeface="Arial"/>
                <a:cs typeface="Arial"/>
              </a:rPr>
              <a:t>к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135" dirty="0">
                <a:latin typeface="Arial"/>
                <a:cs typeface="Arial"/>
              </a:rPr>
              <a:t>информации</a:t>
            </a:r>
            <a:endParaRPr sz="2400" dirty="0">
              <a:latin typeface="Arial"/>
              <a:cs typeface="Arial"/>
            </a:endParaRPr>
          </a:p>
          <a:p>
            <a:pPr marL="434936"/>
            <a:r>
              <a:rPr sz="2400" b="1" spc="165" dirty="0">
                <a:latin typeface="Arial"/>
                <a:cs typeface="Arial"/>
              </a:rPr>
              <a:t>между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sz="2400" b="1" spc="110" dirty="0">
                <a:latin typeface="Arial"/>
                <a:cs typeface="Arial"/>
              </a:rPr>
              <a:t>подразделениями</a:t>
            </a:r>
            <a:endParaRPr sz="2400" dirty="0">
              <a:latin typeface="Arial"/>
              <a:cs typeface="Arial"/>
            </a:endParaRPr>
          </a:p>
          <a:p>
            <a:pPr marL="434936" marR="5079" indent="-380966">
              <a:tabLst>
                <a:tab pos="5947517" algn="l"/>
              </a:tabLst>
            </a:pPr>
            <a:r>
              <a:rPr sz="2400" dirty="0">
                <a:latin typeface="MS Gothic"/>
                <a:cs typeface="MS Gothic"/>
              </a:rPr>
              <a:t>❏</a:t>
            </a:r>
            <a:r>
              <a:rPr sz="2400" spc="-605" dirty="0">
                <a:latin typeface="MS Gothic"/>
                <a:cs typeface="MS Gothic"/>
              </a:rPr>
              <a:t> </a:t>
            </a:r>
            <a:r>
              <a:rPr sz="2400" b="1" spc="110" dirty="0">
                <a:latin typeface="Arial"/>
                <a:cs typeface="Arial"/>
              </a:rPr>
              <a:t>Нет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130" dirty="0">
                <a:latin typeface="Arial"/>
                <a:cs typeface="Arial"/>
              </a:rPr>
              <a:t>отлаженной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75" dirty="0">
                <a:latin typeface="Arial"/>
                <a:cs typeface="Arial"/>
              </a:rPr>
              <a:t>системы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140" dirty="0">
                <a:latin typeface="Arial"/>
                <a:cs typeface="Arial"/>
              </a:rPr>
              <a:t>мониторинга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250" dirty="0">
                <a:latin typeface="Arial"/>
                <a:cs typeface="Arial"/>
              </a:rPr>
              <a:t>и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155" dirty="0">
                <a:latin typeface="Arial"/>
                <a:cs typeface="Arial"/>
              </a:rPr>
              <a:t>оценки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55" dirty="0">
                <a:latin typeface="Arial"/>
                <a:cs typeface="Arial"/>
              </a:rPr>
              <a:t>в  </a:t>
            </a:r>
            <a:r>
              <a:rPr sz="2400" b="1" spc="60" dirty="0">
                <a:latin typeface="Arial"/>
                <a:cs typeface="Arial"/>
              </a:rPr>
              <a:t>госоргане, </a:t>
            </a:r>
            <a:r>
              <a:rPr sz="2400" b="1" spc="95" dirty="0">
                <a:latin typeface="Arial"/>
                <a:cs typeface="Arial"/>
              </a:rPr>
              <a:t>которая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бы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90" dirty="0">
                <a:latin typeface="Arial"/>
                <a:cs typeface="Arial"/>
              </a:rPr>
              <a:t>повышала	</a:t>
            </a:r>
            <a:r>
              <a:rPr sz="2400" b="1" spc="95" dirty="0">
                <a:latin typeface="Arial"/>
                <a:cs typeface="Arial"/>
              </a:rPr>
              <a:t>качество  </a:t>
            </a:r>
            <a:r>
              <a:rPr sz="2400" b="1" spc="85" dirty="0">
                <a:latin typeface="Arial"/>
                <a:cs typeface="Arial"/>
              </a:rPr>
              <a:t>управления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b="1" spc="95" dirty="0">
                <a:latin typeface="Arial"/>
                <a:cs typeface="Arial"/>
              </a:rPr>
              <a:t>сектором</a:t>
            </a:r>
            <a:endParaRPr sz="2400" dirty="0">
              <a:latin typeface="Arial"/>
              <a:cs typeface="Arial"/>
            </a:endParaRPr>
          </a:p>
          <a:p>
            <a:pPr marL="250803" algn="ctr">
              <a:spcBef>
                <a:spcPts val="740"/>
              </a:spcBef>
            </a:pPr>
            <a:r>
              <a:rPr sz="2200" b="1" spc="175" dirty="0">
                <a:solidFill>
                  <a:srgbClr val="FFFFFF"/>
                </a:solidFill>
                <a:latin typeface="Arial"/>
                <a:cs typeface="Arial"/>
              </a:rPr>
              <a:t>Из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25" dirty="0">
                <a:solidFill>
                  <a:srgbClr val="FFFFFF"/>
                </a:solidFill>
                <a:latin typeface="Arial"/>
                <a:cs typeface="Arial"/>
              </a:rPr>
              <a:t>168</a:t>
            </a:r>
            <a:r>
              <a:rPr sz="2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105" dirty="0">
                <a:solidFill>
                  <a:srgbClr val="FFFFFF"/>
                </a:solidFill>
                <a:latin typeface="Arial"/>
                <a:cs typeface="Arial"/>
              </a:rPr>
              <a:t>мер-й</a:t>
            </a:r>
            <a:r>
              <a:rPr sz="2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55" dirty="0">
                <a:solidFill>
                  <a:srgbClr val="FFFFFF"/>
                </a:solidFill>
                <a:latin typeface="Arial"/>
                <a:cs typeface="Arial"/>
              </a:rPr>
              <a:t>выполнено</a:t>
            </a:r>
            <a:r>
              <a:rPr sz="22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20" dirty="0">
                <a:solidFill>
                  <a:srgbClr val="FFFFFF"/>
                </a:solidFill>
                <a:latin typeface="Arial"/>
                <a:cs typeface="Arial"/>
              </a:rPr>
              <a:t>52%,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105" dirty="0">
                <a:solidFill>
                  <a:srgbClr val="FFFFFF"/>
                </a:solidFill>
                <a:latin typeface="Arial"/>
                <a:cs typeface="Arial"/>
              </a:rPr>
              <a:t>частично</a:t>
            </a:r>
            <a:r>
              <a:rPr sz="2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2200" b="1" spc="20" dirty="0">
                <a:solidFill>
                  <a:srgbClr val="FFFFFF"/>
                </a:solidFill>
                <a:latin typeface="Arial"/>
                <a:cs typeface="Arial"/>
              </a:rPr>
              <a:t>21%,</a:t>
            </a:r>
            <a:endParaRPr sz="2200" dirty="0">
              <a:latin typeface="Arial"/>
              <a:cs typeface="Arial"/>
            </a:endParaRPr>
          </a:p>
          <a:p>
            <a:pPr marL="250168" algn="ctr"/>
            <a:r>
              <a:rPr sz="2200" b="1" spc="95" dirty="0">
                <a:solidFill>
                  <a:srgbClr val="FFFFFF"/>
                </a:solidFill>
                <a:latin typeface="Arial"/>
                <a:cs typeface="Arial"/>
              </a:rPr>
              <a:t>не </a:t>
            </a:r>
            <a:r>
              <a:rPr sz="2200" b="1" spc="65" dirty="0">
                <a:solidFill>
                  <a:srgbClr val="FFFFFF"/>
                </a:solidFill>
                <a:latin typeface="Arial"/>
                <a:cs typeface="Arial"/>
              </a:rPr>
              <a:t>исполнено</a:t>
            </a:r>
            <a:r>
              <a:rPr sz="2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20" dirty="0">
                <a:solidFill>
                  <a:srgbClr val="FFFFFF"/>
                </a:solidFill>
                <a:latin typeface="Arial"/>
                <a:cs typeface="Arial"/>
              </a:rPr>
              <a:t>27%</a:t>
            </a:r>
            <a:endParaRPr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2737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843199"/>
            <a:ext cx="9144000" cy="1014797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"/>
            <a:ext cx="9144000" cy="187113"/>
          </a:xfrm>
          <a:custGeom>
            <a:avLst/>
            <a:gdLst/>
            <a:ahLst/>
            <a:cxnLst/>
            <a:rect l="l" t="t" r="r" b="b"/>
            <a:pathLst>
              <a:path w="9144000" h="140335">
                <a:moveTo>
                  <a:pt x="0" y="140093"/>
                </a:moveTo>
                <a:lnTo>
                  <a:pt x="9144000" y="140093"/>
                </a:lnTo>
                <a:lnTo>
                  <a:pt x="9144000" y="0"/>
                </a:lnTo>
                <a:lnTo>
                  <a:pt x="0" y="0"/>
                </a:lnTo>
                <a:lnTo>
                  <a:pt x="0" y="140093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41" y="106848"/>
            <a:ext cx="8651875" cy="4386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99"/>
            <a:r>
              <a:rPr sz="3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Участие</a:t>
            </a:r>
            <a:r>
              <a:rPr sz="3000" b="1" spc="-14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ОС</a:t>
            </a:r>
            <a:r>
              <a:rPr sz="3000" b="1" spc="-15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3000" b="1" spc="-15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002060"/>
                </a:solidFill>
                <a:latin typeface="Times New Roman"/>
                <a:cs typeface="Times New Roman"/>
              </a:rPr>
              <a:t>мониторинге</a:t>
            </a:r>
            <a:r>
              <a:rPr sz="3000" b="1" spc="-17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реализации</a:t>
            </a:r>
            <a:r>
              <a:rPr sz="3000" b="1" spc="-15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планов</a:t>
            </a:r>
            <a:r>
              <a:rPr sz="3000" b="1" spc="-15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по</a:t>
            </a:r>
            <a:endParaRPr sz="30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699"/>
            <a:r>
              <a:rPr sz="3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демонтажу</a:t>
            </a:r>
            <a:r>
              <a:rPr sz="3000" b="1" spc="-15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002060"/>
                </a:solidFill>
                <a:latin typeface="Times New Roman"/>
                <a:cs typeface="Times New Roman"/>
              </a:rPr>
              <a:t>системной</a:t>
            </a:r>
            <a:r>
              <a:rPr sz="3000" b="1" spc="-14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коррупции</a:t>
            </a:r>
            <a:r>
              <a:rPr sz="3000" b="1" spc="-19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3000" b="1" spc="-15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002060"/>
                </a:solidFill>
                <a:latin typeface="Times New Roman"/>
                <a:cs typeface="Times New Roman"/>
              </a:rPr>
              <a:t>его</a:t>
            </a:r>
            <a:r>
              <a:rPr sz="3000" b="1" spc="-15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002060"/>
                </a:solidFill>
                <a:latin typeface="Times New Roman"/>
                <a:cs typeface="Times New Roman"/>
              </a:rPr>
              <a:t>разработке</a:t>
            </a:r>
            <a:endParaRPr sz="30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50160">
              <a:spcBef>
                <a:spcPts val="865"/>
              </a:spcBef>
            </a:pPr>
            <a:r>
              <a:rPr sz="3000" dirty="0">
                <a:latin typeface="MS Gothic"/>
                <a:cs typeface="MS Gothic"/>
              </a:rPr>
              <a:t>❏</a:t>
            </a:r>
            <a:r>
              <a:rPr sz="3000" spc="-1215" dirty="0">
                <a:latin typeface="MS Gothic"/>
                <a:cs typeface="MS Gothic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Показывает сложность </a:t>
            </a:r>
            <a:r>
              <a:rPr sz="3000" b="1" dirty="0">
                <a:latin typeface="Calibri"/>
                <a:cs typeface="Calibri"/>
              </a:rPr>
              <a:t>и комплексность </a:t>
            </a:r>
            <a:r>
              <a:rPr sz="3000" b="1" spc="-5" dirty="0">
                <a:latin typeface="Calibri"/>
                <a:cs typeface="Calibri"/>
              </a:rPr>
              <a:t>работы</a:t>
            </a:r>
            <a:endParaRPr sz="3000" dirty="0">
              <a:latin typeface="Calibri"/>
              <a:cs typeface="Calibri"/>
            </a:endParaRPr>
          </a:p>
          <a:p>
            <a:pPr marL="469858"/>
            <a:r>
              <a:rPr sz="3000" b="1" dirty="0">
                <a:latin typeface="Calibri"/>
                <a:cs typeface="Calibri"/>
              </a:rPr>
              <a:t>по превенции</a:t>
            </a:r>
            <a:r>
              <a:rPr sz="3000" b="1" spc="-65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коррупции</a:t>
            </a:r>
            <a:endParaRPr sz="3000" dirty="0">
              <a:latin typeface="Calibri"/>
              <a:cs typeface="Calibri"/>
            </a:endParaRPr>
          </a:p>
          <a:p>
            <a:pPr marL="50160"/>
            <a:r>
              <a:rPr sz="3000" dirty="0">
                <a:latin typeface="MS Gothic"/>
                <a:cs typeface="MS Gothic"/>
              </a:rPr>
              <a:t>❏</a:t>
            </a:r>
            <a:r>
              <a:rPr sz="3000" spc="-1175" dirty="0">
                <a:latin typeface="MS Gothic"/>
                <a:cs typeface="MS Gothic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Повышает уровень </a:t>
            </a:r>
            <a:r>
              <a:rPr sz="3000" b="1" dirty="0">
                <a:latin typeface="Calibri"/>
                <a:cs typeface="Calibri"/>
              </a:rPr>
              <a:t>доверия к </a:t>
            </a:r>
            <a:r>
              <a:rPr sz="3000" b="1" spc="-5" dirty="0">
                <a:latin typeface="Calibri"/>
                <a:cs typeface="Calibri"/>
              </a:rPr>
              <a:t>госорганам</a:t>
            </a:r>
            <a:endParaRPr sz="3000" dirty="0">
              <a:latin typeface="Calibri"/>
              <a:cs typeface="Calibri"/>
            </a:endParaRPr>
          </a:p>
          <a:p>
            <a:pPr marL="469858" marR="839394" indent="-419063"/>
            <a:r>
              <a:rPr sz="3000" dirty="0">
                <a:latin typeface="MS Gothic"/>
                <a:cs typeface="MS Gothic"/>
              </a:rPr>
              <a:t>❏</a:t>
            </a:r>
            <a:r>
              <a:rPr sz="3000" spc="-1185" dirty="0">
                <a:latin typeface="MS Gothic"/>
                <a:cs typeface="MS Gothic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Позволило включить </a:t>
            </a:r>
            <a:r>
              <a:rPr sz="3000" b="1" dirty="0">
                <a:latin typeface="Calibri"/>
                <a:cs typeface="Calibri"/>
              </a:rPr>
              <a:t>в </a:t>
            </a:r>
            <a:r>
              <a:rPr sz="3000" b="1" spc="-5" dirty="0">
                <a:latin typeface="Calibri"/>
                <a:cs typeface="Calibri"/>
              </a:rPr>
              <a:t>текущий </a:t>
            </a:r>
            <a:r>
              <a:rPr sz="3000" b="1" dirty="0">
                <a:latin typeface="Calibri"/>
                <a:cs typeface="Calibri"/>
              </a:rPr>
              <a:t>план новые  </a:t>
            </a:r>
            <a:r>
              <a:rPr sz="3000" b="1" spc="-5" dirty="0">
                <a:latin typeface="Calibri"/>
                <a:cs typeface="Calibri"/>
              </a:rPr>
              <a:t>антикоррупционные</a:t>
            </a:r>
            <a:r>
              <a:rPr sz="3000" b="1" spc="35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мероприятия</a:t>
            </a:r>
            <a:endParaRPr sz="3000" dirty="0">
              <a:latin typeface="Calibri"/>
              <a:cs typeface="Calibri"/>
            </a:endParaRPr>
          </a:p>
          <a:p>
            <a:pPr marL="50160"/>
            <a:r>
              <a:rPr sz="3000" dirty="0">
                <a:latin typeface="MS Gothic"/>
                <a:cs typeface="MS Gothic"/>
              </a:rPr>
              <a:t>❏</a:t>
            </a:r>
            <a:r>
              <a:rPr sz="3000" spc="-1195" dirty="0">
                <a:latin typeface="MS Gothic"/>
                <a:cs typeface="MS Gothic"/>
              </a:rPr>
              <a:t> </a:t>
            </a:r>
            <a:r>
              <a:rPr sz="3000" b="1" dirty="0">
                <a:latin typeface="Calibri"/>
                <a:cs typeface="Calibri"/>
              </a:rPr>
              <a:t>Эффективный </a:t>
            </a:r>
            <a:r>
              <a:rPr sz="3000" b="1" spc="-5" dirty="0">
                <a:latin typeface="Calibri"/>
                <a:cs typeface="Calibri"/>
              </a:rPr>
              <a:t>инструмент </a:t>
            </a:r>
            <a:r>
              <a:rPr sz="3000" b="1" dirty="0">
                <a:latin typeface="Calibri"/>
                <a:cs typeface="Calibri"/>
              </a:rPr>
              <a:t>влияния на </a:t>
            </a:r>
            <a:r>
              <a:rPr sz="3000" b="1" spc="-5" dirty="0">
                <a:latin typeface="Calibri"/>
                <a:cs typeface="Calibri"/>
              </a:rPr>
              <a:t>госорган </a:t>
            </a:r>
            <a:r>
              <a:rPr sz="3000" b="1" dirty="0">
                <a:latin typeface="Calibri"/>
                <a:cs typeface="Calibri"/>
              </a:rPr>
              <a:t>и</a:t>
            </a:r>
            <a:endParaRPr sz="3000" dirty="0">
              <a:latin typeface="Calibri"/>
              <a:cs typeface="Calibri"/>
            </a:endParaRPr>
          </a:p>
          <a:p>
            <a:pPr marL="469858"/>
            <a:r>
              <a:rPr sz="3000" b="1" dirty="0">
                <a:latin typeface="Calibri"/>
                <a:cs typeface="Calibri"/>
              </a:rPr>
              <a:t>повышение </a:t>
            </a:r>
            <a:r>
              <a:rPr sz="3000" b="1" spc="-5" dirty="0">
                <a:latin typeface="Calibri"/>
                <a:cs typeface="Calibri"/>
              </a:rPr>
              <a:t>статуса</a:t>
            </a:r>
            <a:r>
              <a:rPr sz="3000" b="1" spc="-90" dirty="0">
                <a:latin typeface="Calibri"/>
                <a:cs typeface="Calibri"/>
              </a:rPr>
              <a:t> </a:t>
            </a:r>
            <a:r>
              <a:rPr sz="3000" b="1" spc="-5" dirty="0">
                <a:latin typeface="Calibri"/>
                <a:cs typeface="Calibri"/>
              </a:rPr>
              <a:t>ОС</a:t>
            </a:r>
            <a:endParaRPr sz="3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4236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546474" cy="6858000"/>
          </a:xfrm>
          <a:custGeom>
            <a:avLst/>
            <a:gdLst/>
            <a:ahLst/>
            <a:cxnLst/>
            <a:rect l="l" t="t" r="r" b="b"/>
            <a:pathLst>
              <a:path w="4572000" h="5143500">
                <a:moveTo>
                  <a:pt x="0" y="5143500"/>
                </a:moveTo>
                <a:lnTo>
                  <a:pt x="4572000" y="5143500"/>
                </a:lnTo>
                <a:lnTo>
                  <a:pt x="4572000" y="0"/>
                </a:lnTo>
                <a:lnTo>
                  <a:pt x="0" y="0"/>
                </a:lnTo>
                <a:lnTo>
                  <a:pt x="0" y="5143500"/>
                </a:lnTo>
                <a:close/>
              </a:path>
            </a:pathLst>
          </a:custGeom>
          <a:solidFill>
            <a:srgbClr val="F33900"/>
          </a:solidFill>
        </p:spPr>
        <p:txBody>
          <a:bodyPr wrap="square" lIns="0" tIns="0" rIns="0" bIns="0" rtlCol="0"/>
          <a:lstStyle/>
          <a:p>
            <a:pPr marL="12699"/>
            <a:endParaRPr lang="ru-RU" sz="6000" b="1" spc="-5" dirty="0" smtClean="0">
              <a:solidFill>
                <a:srgbClr val="FFFFFF"/>
              </a:solidFill>
              <a:cs typeface="Calibri"/>
            </a:endParaRPr>
          </a:p>
          <a:p>
            <a:pPr marL="12699"/>
            <a:endParaRPr lang="ru-RU" sz="6000" b="1" spc="-5" dirty="0">
              <a:solidFill>
                <a:srgbClr val="FFFFFF"/>
              </a:solidFill>
              <a:cs typeface="Calibri"/>
            </a:endParaRPr>
          </a:p>
          <a:p>
            <a:pPr marL="12699"/>
            <a:r>
              <a:rPr lang="ru-RU" sz="6000" b="1" spc="-5" dirty="0" smtClean="0">
                <a:solidFill>
                  <a:srgbClr val="FFFFFF"/>
                </a:solidFill>
                <a:cs typeface="Calibri"/>
              </a:rPr>
              <a:t>Позитивные</a:t>
            </a:r>
            <a:endParaRPr lang="ru-RU" sz="6000" dirty="0">
              <a:cs typeface="Calibri"/>
            </a:endParaRPr>
          </a:p>
          <a:p>
            <a:pPr marL="12699"/>
            <a:r>
              <a:rPr lang="ru-RU" sz="6000" b="1" spc="-5" dirty="0">
                <a:solidFill>
                  <a:srgbClr val="FFFFFF"/>
                </a:solidFill>
                <a:cs typeface="Calibri"/>
              </a:rPr>
              <a:t>результаты:</a:t>
            </a:r>
            <a:endParaRPr lang="ru-RU" sz="6000" dirty="0">
              <a:cs typeface="Calibri"/>
            </a:endParaRPr>
          </a:p>
          <a:p>
            <a:endParaRPr sz="6000"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85463" y="2"/>
            <a:ext cx="4062095" cy="7461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665" marR="5079" indent="-380966">
              <a:lnSpc>
                <a:spcPct val="101299"/>
              </a:lnSpc>
            </a:pPr>
            <a:r>
              <a:rPr sz="2400" dirty="0" smtClean="0">
                <a:solidFill>
                  <a:srgbClr val="000000"/>
                </a:solidFill>
                <a:latin typeface="+mj-lt"/>
                <a:cs typeface="MS Gothic"/>
              </a:rPr>
              <a:t>❏ </a:t>
            </a:r>
            <a:r>
              <a:rPr sz="2400" spc="-5" dirty="0">
                <a:solidFill>
                  <a:srgbClr val="000000"/>
                </a:solidFill>
                <a:latin typeface="+mj-lt"/>
              </a:rPr>
              <a:t>Прин</a:t>
            </a:r>
            <a:r>
              <a:rPr sz="2400" spc="-5" dirty="0">
                <a:solidFill>
                  <a:srgbClr val="000000"/>
                </a:solidFill>
                <a:latin typeface="+mj-lt"/>
                <a:cs typeface="Times New Roman"/>
              </a:rPr>
              <a:t>яты к рассмотрению  рекомендации по</a:t>
            </a:r>
            <a:r>
              <a:rPr sz="2400" spc="-254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+mj-lt"/>
                <a:cs typeface="Times New Roman"/>
              </a:rPr>
              <a:t>вебсайту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82510" y="763553"/>
            <a:ext cx="4561490" cy="60939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2396" indent="-380966">
              <a:lnSpc>
                <a:spcPts val="2424"/>
              </a:lnSpc>
            </a:pPr>
            <a:endParaRPr lang="en-US" sz="2400" dirty="0" smtClean="0">
              <a:solidFill>
                <a:srgbClr val="F33900"/>
              </a:solidFill>
              <a:latin typeface="MS Gothic"/>
              <a:cs typeface="MS Gothic"/>
            </a:endParaRPr>
          </a:p>
          <a:p>
            <a:pPr marL="432396" indent="-380966">
              <a:lnSpc>
                <a:spcPts val="2424"/>
              </a:lnSpc>
            </a:pPr>
            <a:r>
              <a:rPr sz="2400" dirty="0" smtClean="0">
                <a:solidFill>
                  <a:srgbClr val="F33900"/>
                </a:solidFill>
                <a:latin typeface="MS Gothic"/>
                <a:cs typeface="MS Gothic"/>
              </a:rPr>
              <a:t>❏</a:t>
            </a:r>
            <a:r>
              <a:rPr sz="2400" spc="-715" dirty="0" smtClean="0">
                <a:solidFill>
                  <a:srgbClr val="F33900"/>
                </a:solidFill>
                <a:latin typeface="MS Gothic"/>
                <a:cs typeface="MS Gothic"/>
              </a:rPr>
              <a:t> </a:t>
            </a:r>
            <a:r>
              <a:rPr sz="2400" b="1" dirty="0">
                <a:solidFill>
                  <a:srgbClr val="F33900"/>
                </a:solidFill>
                <a:latin typeface="Calibri"/>
                <a:cs typeface="Calibri"/>
              </a:rPr>
              <a:t>Стороны договорились о</a:t>
            </a:r>
            <a:endParaRPr sz="2400" dirty="0">
              <a:latin typeface="Calibri"/>
              <a:cs typeface="Calibri"/>
            </a:endParaRPr>
          </a:p>
          <a:p>
            <a:pPr marL="432396" marR="447636"/>
            <a:r>
              <a:rPr sz="2400" b="1" spc="-5" dirty="0">
                <a:solidFill>
                  <a:srgbClr val="F33900"/>
                </a:solidFill>
                <a:latin typeface="Calibri"/>
                <a:cs typeface="Calibri"/>
              </a:rPr>
              <a:t>принятии </a:t>
            </a:r>
            <a:r>
              <a:rPr sz="2400" b="1" dirty="0">
                <a:solidFill>
                  <a:srgbClr val="F33900"/>
                </a:solidFill>
                <a:latin typeface="Calibri"/>
                <a:cs typeface="Calibri"/>
              </a:rPr>
              <a:t>регламента</a:t>
            </a:r>
            <a:r>
              <a:rPr sz="2400" b="1" spc="-40" dirty="0">
                <a:solidFill>
                  <a:srgbClr val="F33900"/>
                </a:solidFill>
                <a:latin typeface="Calibri"/>
                <a:cs typeface="Calibri"/>
              </a:rPr>
              <a:t> </a:t>
            </a:r>
            <a:r>
              <a:rPr sz="2400" b="1" dirty="0" err="1">
                <a:solidFill>
                  <a:srgbClr val="F33900"/>
                </a:solidFill>
                <a:latin typeface="Calibri"/>
                <a:cs typeface="Calibri"/>
              </a:rPr>
              <a:t>по</a:t>
            </a:r>
            <a:r>
              <a:rPr sz="2400" b="1" dirty="0">
                <a:solidFill>
                  <a:srgbClr val="F33900"/>
                </a:solidFill>
                <a:latin typeface="Calibri"/>
                <a:cs typeface="Calibri"/>
              </a:rPr>
              <a:t>  </a:t>
            </a:r>
            <a:r>
              <a:rPr sz="2400" b="1" dirty="0" err="1" smtClean="0">
                <a:solidFill>
                  <a:srgbClr val="F33900"/>
                </a:solidFill>
                <a:latin typeface="Calibri"/>
                <a:cs typeface="Calibri"/>
              </a:rPr>
              <a:t>взаимодействию</a:t>
            </a:r>
            <a:endParaRPr lang="en-US" sz="2400" b="1" dirty="0" smtClean="0">
              <a:solidFill>
                <a:srgbClr val="F33900"/>
              </a:solidFill>
              <a:latin typeface="Calibri"/>
              <a:cs typeface="Calibri"/>
            </a:endParaRPr>
          </a:p>
          <a:p>
            <a:pPr marL="432396" marR="447636"/>
            <a:endParaRPr sz="2400" dirty="0" smtClean="0">
              <a:latin typeface="Calibri"/>
              <a:cs typeface="Calibri"/>
            </a:endParaRPr>
          </a:p>
          <a:p>
            <a:pPr marL="98416">
              <a:lnSpc>
                <a:spcPts val="2570"/>
              </a:lnSpc>
            </a:pPr>
            <a:r>
              <a:rPr sz="2400" dirty="0" smtClean="0">
                <a:latin typeface="MS Gothic"/>
                <a:cs typeface="MS Gothic"/>
              </a:rPr>
              <a:t>❏</a:t>
            </a:r>
            <a:r>
              <a:rPr sz="2400" spc="-690" dirty="0" smtClean="0">
                <a:latin typeface="MS Gothic"/>
                <a:cs typeface="MS Gothic"/>
              </a:rPr>
              <a:t> </a:t>
            </a:r>
            <a:r>
              <a:rPr sz="2400" b="1" dirty="0" err="1" smtClean="0">
                <a:latin typeface="Calibri"/>
                <a:cs typeface="Calibri"/>
              </a:rPr>
              <a:t>Проведены</a:t>
            </a:r>
            <a:r>
              <a:rPr sz="2400" b="1" dirty="0" smtClean="0">
                <a:latin typeface="Calibri"/>
                <a:cs typeface="Calibri"/>
              </a:rPr>
              <a:t> </a:t>
            </a:r>
            <a:r>
              <a:rPr sz="2400" b="1" dirty="0" err="1" smtClean="0">
                <a:latin typeface="Calibri"/>
                <a:cs typeface="Calibri"/>
              </a:rPr>
              <a:t>совместные</a:t>
            </a:r>
            <a:endParaRPr sz="2400" dirty="0" smtClean="0">
              <a:latin typeface="Calibri"/>
              <a:cs typeface="Calibri"/>
            </a:endParaRPr>
          </a:p>
          <a:p>
            <a:pPr marL="479382"/>
            <a:r>
              <a:rPr sz="2400" b="1" dirty="0" err="1" smtClean="0">
                <a:latin typeface="Calibri"/>
                <a:cs typeface="Calibri"/>
              </a:rPr>
              <a:t>слушания</a:t>
            </a:r>
            <a:r>
              <a:rPr sz="2400" b="1" dirty="0" smtClean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содержанию</a:t>
            </a:r>
            <a:endParaRPr sz="2400" dirty="0">
              <a:latin typeface="Calibri"/>
              <a:cs typeface="Calibri"/>
            </a:endParaRPr>
          </a:p>
          <a:p>
            <a:pPr marL="479382">
              <a:lnSpc>
                <a:spcPts val="2800"/>
              </a:lnSpc>
              <a:spcBef>
                <a:spcPts val="10"/>
              </a:spcBef>
            </a:pPr>
            <a:r>
              <a:rPr lang="ru-RU" sz="2400" b="1" spc="-5" dirty="0" smtClean="0">
                <a:latin typeface="Calibri"/>
                <a:cs typeface="Calibri"/>
              </a:rPr>
              <a:t>О</a:t>
            </a:r>
            <a:r>
              <a:rPr sz="2400" b="1" spc="-5" dirty="0" err="1" smtClean="0">
                <a:latin typeface="Calibri"/>
                <a:cs typeface="Calibri"/>
              </a:rPr>
              <a:t>бразования</a:t>
            </a:r>
            <a:endParaRPr lang="en-US" sz="2400" b="1" spc="-5" dirty="0" smtClean="0">
              <a:latin typeface="Calibri"/>
              <a:cs typeface="Calibri"/>
            </a:endParaRPr>
          </a:p>
          <a:p>
            <a:pPr marL="479382">
              <a:lnSpc>
                <a:spcPts val="2800"/>
              </a:lnSpc>
              <a:spcBef>
                <a:spcPts val="10"/>
              </a:spcBef>
            </a:pPr>
            <a:endParaRPr sz="2400" dirty="0">
              <a:latin typeface="Calibri"/>
              <a:cs typeface="Calibri"/>
            </a:endParaRPr>
          </a:p>
          <a:p>
            <a:pPr marL="393665" marR="5079" indent="-380966">
              <a:lnSpc>
                <a:spcPts val="2880"/>
              </a:lnSpc>
              <a:spcBef>
                <a:spcPts val="15"/>
              </a:spcBef>
            </a:pPr>
            <a:r>
              <a:rPr sz="2400" dirty="0">
                <a:solidFill>
                  <a:srgbClr val="F33900"/>
                </a:solidFill>
                <a:latin typeface="MS Gothic"/>
                <a:cs typeface="MS Gothic"/>
              </a:rPr>
              <a:t>❏ </a:t>
            </a:r>
            <a:r>
              <a:rPr sz="2400" b="1" spc="-5" dirty="0">
                <a:solidFill>
                  <a:srgbClr val="F33900"/>
                </a:solidFill>
                <a:latin typeface="Calibri"/>
                <a:cs typeface="Calibri"/>
              </a:rPr>
              <a:t>Члены ОС </a:t>
            </a:r>
            <a:r>
              <a:rPr sz="2400" b="1" dirty="0">
                <a:solidFill>
                  <a:srgbClr val="F33900"/>
                </a:solidFill>
                <a:latin typeface="Calibri"/>
                <a:cs typeface="Calibri"/>
              </a:rPr>
              <a:t>вошли в состав  </a:t>
            </a:r>
            <a:r>
              <a:rPr sz="2400" b="1" spc="-5" dirty="0">
                <a:solidFill>
                  <a:srgbClr val="F33900"/>
                </a:solidFill>
                <a:latin typeface="Calibri"/>
                <a:cs typeface="Calibri"/>
              </a:rPr>
              <a:t>Аккредитационного</a:t>
            </a:r>
            <a:r>
              <a:rPr sz="2400" b="1" spc="-20" dirty="0">
                <a:solidFill>
                  <a:srgbClr val="F339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33900"/>
                </a:solidFill>
                <a:latin typeface="Calibri"/>
                <a:cs typeface="Calibri"/>
              </a:rPr>
              <a:t>Совета,</a:t>
            </a:r>
            <a:endParaRPr sz="2400" dirty="0">
              <a:latin typeface="Calibri"/>
              <a:cs typeface="Calibri"/>
            </a:endParaRPr>
          </a:p>
          <a:p>
            <a:pPr marL="393665">
              <a:lnSpc>
                <a:spcPts val="2785"/>
              </a:lnSpc>
            </a:pPr>
            <a:r>
              <a:rPr sz="2400" b="1" spc="-5" dirty="0">
                <a:solidFill>
                  <a:srgbClr val="F33900"/>
                </a:solidFill>
                <a:latin typeface="Calibri"/>
                <a:cs typeface="Calibri"/>
              </a:rPr>
              <a:t>Координационный </a:t>
            </a:r>
            <a:r>
              <a:rPr sz="2400" b="1" dirty="0">
                <a:solidFill>
                  <a:srgbClr val="F33900"/>
                </a:solidFill>
                <a:latin typeface="Calibri"/>
                <a:cs typeface="Calibri"/>
              </a:rPr>
              <a:t>Совет</a:t>
            </a:r>
            <a:r>
              <a:rPr sz="2400" b="1" spc="-30" dirty="0">
                <a:solidFill>
                  <a:srgbClr val="F339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33900"/>
                </a:solidFill>
                <a:latin typeface="Calibri"/>
                <a:cs typeface="Calibri"/>
              </a:rPr>
              <a:t>по</a:t>
            </a:r>
            <a:endParaRPr sz="2400" dirty="0">
              <a:latin typeface="Calibri"/>
              <a:cs typeface="Calibri"/>
            </a:endParaRPr>
          </a:p>
          <a:p>
            <a:pPr marL="393665"/>
            <a:r>
              <a:rPr sz="2400" b="1" dirty="0">
                <a:solidFill>
                  <a:srgbClr val="F33900"/>
                </a:solidFill>
                <a:latin typeface="Calibri"/>
                <a:cs typeface="Calibri"/>
              </a:rPr>
              <a:t>качеству и</a:t>
            </a:r>
            <a:r>
              <a:rPr sz="2400" b="1" spc="-75" dirty="0">
                <a:solidFill>
                  <a:srgbClr val="F33900"/>
                </a:solidFill>
                <a:latin typeface="Calibri"/>
                <a:cs typeface="Calibri"/>
              </a:rPr>
              <a:t> </a:t>
            </a:r>
            <a:r>
              <a:rPr sz="2400" b="1" spc="-5" dirty="0" err="1" smtClean="0">
                <a:solidFill>
                  <a:srgbClr val="F33900"/>
                </a:solidFill>
                <a:latin typeface="Calibri"/>
                <a:cs typeface="Calibri"/>
              </a:rPr>
              <a:t>стандартам</a:t>
            </a:r>
            <a:endParaRPr lang="en-US" sz="2400" b="1" spc="-5" dirty="0" smtClean="0">
              <a:solidFill>
                <a:srgbClr val="F33900"/>
              </a:solidFill>
              <a:latin typeface="Calibri"/>
              <a:cs typeface="Calibri"/>
            </a:endParaRPr>
          </a:p>
          <a:p>
            <a:pPr marL="393665"/>
            <a:endParaRPr lang="en-US" sz="2400" b="1" spc="-5" dirty="0">
              <a:solidFill>
                <a:srgbClr val="F33900"/>
              </a:solidFill>
              <a:latin typeface="Calibri"/>
              <a:cs typeface="Calibri"/>
            </a:endParaRPr>
          </a:p>
          <a:p>
            <a:pPr marL="393665"/>
            <a:endParaRPr lang="en-US" sz="2400" b="1" spc="-5" dirty="0" smtClean="0">
              <a:solidFill>
                <a:srgbClr val="F33900"/>
              </a:solidFill>
              <a:latin typeface="Calibri"/>
              <a:cs typeface="Calibri"/>
            </a:endParaRPr>
          </a:p>
          <a:p>
            <a:pPr marL="393665"/>
            <a:endParaRPr lang="en-US" sz="2400" b="1" spc="-5" dirty="0">
              <a:solidFill>
                <a:srgbClr val="F33900"/>
              </a:solidFill>
              <a:latin typeface="Calibri"/>
              <a:cs typeface="Calibri"/>
            </a:endParaRPr>
          </a:p>
          <a:p>
            <a:pPr marL="393665"/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7894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936</TotalTime>
  <Words>6835</Words>
  <Application>Microsoft Office PowerPoint</Application>
  <PresentationFormat>Экран (4:3)</PresentationFormat>
  <Paragraphs>1947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Office Theme</vt:lpstr>
      <vt:lpstr>1_Office Theme</vt:lpstr>
      <vt:lpstr>Презентация PowerPoint</vt:lpstr>
      <vt:lpstr>Отчет</vt:lpstr>
      <vt:lpstr>Наша миссия  Содействие министерству в улучшении качества образования для достижения устойчивого развития страны, повышения эффективности и прозрачности принятия решений в секторе образования путем создания механизмов эффективного взаимодействия и сотрудничества общественности с министерством, общественного мониторинга деятельности министерства и должностных лиц. </vt:lpstr>
      <vt:lpstr>Деятельность ОС МОН КР </vt:lpstr>
      <vt:lpstr>Деятельность ОС МОН КР </vt:lpstr>
      <vt:lpstr>Мониторинг</vt:lpstr>
      <vt:lpstr>Мониторинг реализации планов по демонтажу</vt:lpstr>
      <vt:lpstr>Презентация PowerPoint</vt:lpstr>
      <vt:lpstr>❏ Приняты к рассмотрению  рекомендации по вебсайту</vt:lpstr>
      <vt:lpstr>Презентация PowerPoint</vt:lpstr>
      <vt:lpstr>Рекомендации</vt:lpstr>
      <vt:lpstr>Рекомендации (продолжение)</vt:lpstr>
      <vt:lpstr>Потенциальные зоны коррупционных рисков:</vt:lpstr>
      <vt:lpstr>Потенциальные зоны коррупционных рисков:</vt:lpstr>
      <vt:lpstr>Потенциальные зоны коррупционных рисков:</vt:lpstr>
      <vt:lpstr>Факторы:</vt:lpstr>
      <vt:lpstr>Что делать?</vt:lpstr>
      <vt:lpstr>Что делать?</vt:lpstr>
      <vt:lpstr>Мониторинг реализации планов по  демонтажу системной коррупции  показал:</vt:lpstr>
      <vt:lpstr>Участие ОС в мониторинге реализации планов по демонтажу системной коррупции и его разработке показывает: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института общественных советов в обеспечении прозрачности деятельности  государственных органов</dc:title>
  <dc:creator>Admin</dc:creator>
  <cp:lastModifiedBy>Admin</cp:lastModifiedBy>
  <cp:revision>24</cp:revision>
  <dcterms:created xsi:type="dcterms:W3CDTF">2017-09-08T11:59:18Z</dcterms:created>
  <dcterms:modified xsi:type="dcterms:W3CDTF">2017-09-21T08:48:01Z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2016-12-26T00:00:00Z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2017-09-08T00:00:00Z</vt:filetime>
  </property>
</Properties>
</file>