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7" r:id="rId2"/>
    <p:sldId id="258" r:id="rId3"/>
    <p:sldId id="259" r:id="rId4"/>
    <p:sldId id="260" r:id="rId5"/>
    <p:sldId id="261" r:id="rId6"/>
    <p:sldId id="262" r:id="rId7"/>
    <p:sldId id="264" r:id="rId8"/>
    <p:sldId id="265" r:id="rId9"/>
    <p:sldId id="266" r:id="rId10"/>
    <p:sldId id="267" r:id="rId11"/>
    <p:sldId id="268" r:id="rId12"/>
    <p:sldId id="269" r:id="rId13"/>
    <p:sldId id="263" r:id="rId14"/>
    <p:sldId id="283" r:id="rId15"/>
    <p:sldId id="286" r:id="rId16"/>
    <p:sldId id="285" r:id="rId17"/>
    <p:sldId id="284" r:id="rId18"/>
    <p:sldId id="271" r:id="rId19"/>
    <p:sldId id="272" r:id="rId20"/>
    <p:sldId id="273" r:id="rId21"/>
    <p:sldId id="275" r:id="rId22"/>
    <p:sldId id="276" r:id="rId23"/>
    <p:sldId id="277" r:id="rId24"/>
    <p:sldId id="278" r:id="rId25"/>
    <p:sldId id="279" r:id="rId26"/>
    <p:sldId id="280" r:id="rId27"/>
    <p:sldId id="281" r:id="rId28"/>
    <p:sldId id="282" r:id="rId29"/>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5"/>
  </p:normalViewPr>
  <p:slideViewPr>
    <p:cSldViewPr snapToGrid="0" snapToObjects="1">
      <p:cViewPr varScale="1">
        <p:scale>
          <a:sx n="67" d="100"/>
          <a:sy n="67"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86FD5-D7D9-E94C-8156-42C7C392AB8A}" type="datetimeFigureOut">
              <a:rPr lang="en-US" smtClean="0"/>
              <a:t>3/31/2016</a:t>
            </a:fld>
            <a:endParaRPr lang="en-US"/>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D99770-164C-AA41-A932-8C4EC5481DDB}" type="slidenum">
              <a:rPr lang="en-US" smtClean="0"/>
              <a:t>‹#›</a:t>
            </a:fld>
            <a:endParaRPr lang="en-US"/>
          </a:p>
        </p:txBody>
      </p:sp>
    </p:spTree>
    <p:extLst>
      <p:ext uri="{BB962C8B-B14F-4D97-AF65-F5344CB8AC3E}">
        <p14:creationId xmlns:p14="http://schemas.microsoft.com/office/powerpoint/2010/main" val="1322125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dirty="0"/>
          </a:p>
        </p:txBody>
      </p:sp>
      <p:sp>
        <p:nvSpPr>
          <p:cNvPr id="4" name="Plassholder for lysbildenummer 3"/>
          <p:cNvSpPr>
            <a:spLocks noGrp="1"/>
          </p:cNvSpPr>
          <p:nvPr>
            <p:ph type="sldNum" sz="quarter" idx="10"/>
          </p:nvPr>
        </p:nvSpPr>
        <p:spPr/>
        <p:txBody>
          <a:bodyPr/>
          <a:lstStyle/>
          <a:p>
            <a:fld id="{23D99770-164C-AA41-A932-8C4EC5481DDB}" type="slidenum">
              <a:rPr lang="en-US" smtClean="0"/>
              <a:t>11</a:t>
            </a:fld>
            <a:endParaRPr lang="en-US"/>
          </a:p>
        </p:txBody>
      </p:sp>
    </p:spTree>
    <p:extLst>
      <p:ext uri="{BB962C8B-B14F-4D97-AF65-F5344CB8AC3E}">
        <p14:creationId xmlns:p14="http://schemas.microsoft.com/office/powerpoint/2010/main" val="9440165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smtClean="0"/>
              <a:t>Klikk for å redigere tittelstil</a:t>
            </a:r>
            <a:endParaRPr lang="nb-NO"/>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C8ECC5CE-6AB7-E44D-90D1-43EC83BAD0AF}" type="datetimeFigureOut">
              <a:rPr lang="nb-NO" smtClean="0"/>
              <a:t>31.03.2016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6571F5E3-3B10-C44C-B9AB-814DC7CCA534}" type="slidenum">
              <a:rPr lang="nb-NO" smtClean="0"/>
              <a:t>‹#›</a:t>
            </a:fld>
            <a:endParaRPr lang="nb-NO"/>
          </a:p>
        </p:txBody>
      </p:sp>
    </p:spTree>
    <p:extLst>
      <p:ext uri="{BB962C8B-B14F-4D97-AF65-F5344CB8AC3E}">
        <p14:creationId xmlns:p14="http://schemas.microsoft.com/office/powerpoint/2010/main" val="140642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C8ECC5CE-6AB7-E44D-90D1-43EC83BAD0AF}" type="datetimeFigureOut">
              <a:rPr lang="nb-NO" smtClean="0"/>
              <a:t>31.03.2016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6571F5E3-3B10-C44C-B9AB-814DC7CCA534}" type="slidenum">
              <a:rPr lang="nb-NO" smtClean="0"/>
              <a:t>‹#›</a:t>
            </a:fld>
            <a:endParaRPr lang="nb-NO"/>
          </a:p>
        </p:txBody>
      </p:sp>
    </p:spTree>
    <p:extLst>
      <p:ext uri="{BB962C8B-B14F-4D97-AF65-F5344CB8AC3E}">
        <p14:creationId xmlns:p14="http://schemas.microsoft.com/office/powerpoint/2010/main" val="108269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C8ECC5CE-6AB7-E44D-90D1-43EC83BAD0AF}" type="datetimeFigureOut">
              <a:rPr lang="nb-NO" smtClean="0"/>
              <a:t>31.03.2016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6571F5E3-3B10-C44C-B9AB-814DC7CCA534}" type="slidenum">
              <a:rPr lang="nb-NO" smtClean="0"/>
              <a:t>‹#›</a:t>
            </a:fld>
            <a:endParaRPr lang="nb-NO"/>
          </a:p>
        </p:txBody>
      </p:sp>
    </p:spTree>
    <p:extLst>
      <p:ext uri="{BB962C8B-B14F-4D97-AF65-F5344CB8AC3E}">
        <p14:creationId xmlns:p14="http://schemas.microsoft.com/office/powerpoint/2010/main" val="1150494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C8ECC5CE-6AB7-E44D-90D1-43EC83BAD0AF}" type="datetimeFigureOut">
              <a:rPr lang="nb-NO" smtClean="0"/>
              <a:t>31.03.2016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6571F5E3-3B10-C44C-B9AB-814DC7CCA534}" type="slidenum">
              <a:rPr lang="nb-NO" smtClean="0"/>
              <a:t>‹#›</a:t>
            </a:fld>
            <a:endParaRPr lang="nb-NO"/>
          </a:p>
        </p:txBody>
      </p:sp>
    </p:spTree>
    <p:extLst>
      <p:ext uri="{BB962C8B-B14F-4D97-AF65-F5344CB8AC3E}">
        <p14:creationId xmlns:p14="http://schemas.microsoft.com/office/powerpoint/2010/main" val="1955809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smtClean="0"/>
              <a:t>Klikk for å redigere tittelstil</a:t>
            </a:r>
            <a:endParaRPr lang="nb-NO"/>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C8ECC5CE-6AB7-E44D-90D1-43EC83BAD0AF}" type="datetimeFigureOut">
              <a:rPr lang="nb-NO" smtClean="0"/>
              <a:t>31.03.2016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6571F5E3-3B10-C44C-B9AB-814DC7CCA534}" type="slidenum">
              <a:rPr lang="nb-NO" smtClean="0"/>
              <a:t>‹#›</a:t>
            </a:fld>
            <a:endParaRPr lang="nb-NO"/>
          </a:p>
        </p:txBody>
      </p:sp>
    </p:spTree>
    <p:extLst>
      <p:ext uri="{BB962C8B-B14F-4D97-AF65-F5344CB8AC3E}">
        <p14:creationId xmlns:p14="http://schemas.microsoft.com/office/powerpoint/2010/main" val="1421323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838200" y="1825625"/>
            <a:ext cx="5181600" cy="4351338"/>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6172200" y="1825625"/>
            <a:ext cx="5181600" cy="4351338"/>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C8ECC5CE-6AB7-E44D-90D1-43EC83BAD0AF}" type="datetimeFigureOut">
              <a:rPr lang="nb-NO" smtClean="0"/>
              <a:t>31.03.2016</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6571F5E3-3B10-C44C-B9AB-814DC7CCA534}" type="slidenum">
              <a:rPr lang="nb-NO" smtClean="0"/>
              <a:t>‹#›</a:t>
            </a:fld>
            <a:endParaRPr lang="nb-NO"/>
          </a:p>
        </p:txBody>
      </p:sp>
    </p:spTree>
    <p:extLst>
      <p:ext uri="{BB962C8B-B14F-4D97-AF65-F5344CB8AC3E}">
        <p14:creationId xmlns:p14="http://schemas.microsoft.com/office/powerpoint/2010/main" val="1722719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smtClean="0"/>
              <a:t>Klikk for å redigere tittelstil</a:t>
            </a:r>
            <a:endParaRPr lang="nb-NO"/>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C8ECC5CE-6AB7-E44D-90D1-43EC83BAD0AF}" type="datetimeFigureOut">
              <a:rPr lang="nb-NO" smtClean="0"/>
              <a:t>31.03.2016</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6571F5E3-3B10-C44C-B9AB-814DC7CCA534}" type="slidenum">
              <a:rPr lang="nb-NO" smtClean="0"/>
              <a:t>‹#›</a:t>
            </a:fld>
            <a:endParaRPr lang="nb-NO"/>
          </a:p>
        </p:txBody>
      </p:sp>
    </p:spTree>
    <p:extLst>
      <p:ext uri="{BB962C8B-B14F-4D97-AF65-F5344CB8AC3E}">
        <p14:creationId xmlns:p14="http://schemas.microsoft.com/office/powerpoint/2010/main" val="1370611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C8ECC5CE-6AB7-E44D-90D1-43EC83BAD0AF}" type="datetimeFigureOut">
              <a:rPr lang="nb-NO" smtClean="0"/>
              <a:t>31.03.2016</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6571F5E3-3B10-C44C-B9AB-814DC7CCA534}" type="slidenum">
              <a:rPr lang="nb-NO" smtClean="0"/>
              <a:t>‹#›</a:t>
            </a:fld>
            <a:endParaRPr lang="nb-NO"/>
          </a:p>
        </p:txBody>
      </p:sp>
    </p:spTree>
    <p:extLst>
      <p:ext uri="{BB962C8B-B14F-4D97-AF65-F5344CB8AC3E}">
        <p14:creationId xmlns:p14="http://schemas.microsoft.com/office/powerpoint/2010/main" val="1963311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C8ECC5CE-6AB7-E44D-90D1-43EC83BAD0AF}" type="datetimeFigureOut">
              <a:rPr lang="nb-NO" smtClean="0"/>
              <a:t>31.03.2016</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6571F5E3-3B10-C44C-B9AB-814DC7CCA534}" type="slidenum">
              <a:rPr lang="nb-NO" smtClean="0"/>
              <a:t>‹#›</a:t>
            </a:fld>
            <a:endParaRPr lang="nb-NO"/>
          </a:p>
        </p:txBody>
      </p:sp>
    </p:spTree>
    <p:extLst>
      <p:ext uri="{BB962C8B-B14F-4D97-AF65-F5344CB8AC3E}">
        <p14:creationId xmlns:p14="http://schemas.microsoft.com/office/powerpoint/2010/main" val="1289119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C8ECC5CE-6AB7-E44D-90D1-43EC83BAD0AF}" type="datetimeFigureOut">
              <a:rPr lang="nb-NO" smtClean="0"/>
              <a:t>31.03.2016</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6571F5E3-3B10-C44C-B9AB-814DC7CCA534}" type="slidenum">
              <a:rPr lang="nb-NO" smtClean="0"/>
              <a:t>‹#›</a:t>
            </a:fld>
            <a:endParaRPr lang="nb-NO"/>
          </a:p>
        </p:txBody>
      </p:sp>
    </p:spTree>
    <p:extLst>
      <p:ext uri="{BB962C8B-B14F-4D97-AF65-F5344CB8AC3E}">
        <p14:creationId xmlns:p14="http://schemas.microsoft.com/office/powerpoint/2010/main" val="26250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C8ECC5CE-6AB7-E44D-90D1-43EC83BAD0AF}" type="datetimeFigureOut">
              <a:rPr lang="nb-NO" smtClean="0"/>
              <a:t>31.03.2016</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6571F5E3-3B10-C44C-B9AB-814DC7CCA534}" type="slidenum">
              <a:rPr lang="nb-NO" smtClean="0"/>
              <a:t>‹#›</a:t>
            </a:fld>
            <a:endParaRPr lang="nb-NO"/>
          </a:p>
        </p:txBody>
      </p:sp>
    </p:spTree>
    <p:extLst>
      <p:ext uri="{BB962C8B-B14F-4D97-AF65-F5344CB8AC3E}">
        <p14:creationId xmlns:p14="http://schemas.microsoft.com/office/powerpoint/2010/main" val="933702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ECC5CE-6AB7-E44D-90D1-43EC83BAD0AF}" type="datetimeFigureOut">
              <a:rPr lang="nb-NO" smtClean="0"/>
              <a:t>31.03.2016</a:t>
            </a:fld>
            <a:endParaRPr lang="nb-NO"/>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71F5E3-3B10-C44C-B9AB-814DC7CCA534}" type="slidenum">
              <a:rPr lang="nb-NO" smtClean="0"/>
              <a:t>‹#›</a:t>
            </a:fld>
            <a:endParaRPr lang="nb-NO"/>
          </a:p>
        </p:txBody>
      </p:sp>
    </p:spTree>
    <p:extLst>
      <p:ext uri="{BB962C8B-B14F-4D97-AF65-F5344CB8AC3E}">
        <p14:creationId xmlns:p14="http://schemas.microsoft.com/office/powerpoint/2010/main" val="157424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smtClean="0"/>
              <a:t>International </a:t>
            </a:r>
            <a:r>
              <a:rPr lang="nb-NO" dirty="0" err="1" smtClean="0"/>
              <a:t>development</a:t>
            </a:r>
            <a:r>
              <a:rPr lang="nb-NO" dirty="0" smtClean="0"/>
              <a:t>, trends and </a:t>
            </a:r>
            <a:r>
              <a:rPr lang="nb-NO" dirty="0" err="1" smtClean="0"/>
              <a:t>experiences</a:t>
            </a:r>
            <a:r>
              <a:rPr lang="nb-NO" dirty="0" smtClean="0"/>
              <a:t> in </a:t>
            </a:r>
            <a:r>
              <a:rPr lang="nb-NO" dirty="0" err="1" smtClean="0"/>
              <a:t>the</a:t>
            </a:r>
            <a:r>
              <a:rPr lang="nb-NO" dirty="0" smtClean="0"/>
              <a:t> </a:t>
            </a:r>
            <a:r>
              <a:rPr lang="nb-NO" dirty="0" err="1" smtClean="0"/>
              <a:t>field</a:t>
            </a:r>
            <a:r>
              <a:rPr lang="nb-NO" dirty="0" smtClean="0"/>
              <a:t> </a:t>
            </a:r>
            <a:r>
              <a:rPr lang="nb-NO" dirty="0" err="1" smtClean="0"/>
              <a:t>of</a:t>
            </a:r>
            <a:r>
              <a:rPr lang="nb-NO" dirty="0" smtClean="0"/>
              <a:t> </a:t>
            </a:r>
            <a:r>
              <a:rPr lang="nb-NO" dirty="0" err="1" smtClean="0"/>
              <a:t>Gender</a:t>
            </a:r>
            <a:r>
              <a:rPr lang="nb-NO" dirty="0" smtClean="0"/>
              <a:t> and </a:t>
            </a:r>
            <a:r>
              <a:rPr lang="nb-NO" dirty="0" err="1" smtClean="0"/>
              <a:t>Education</a:t>
            </a:r>
            <a:endParaRPr lang="nb-NO" dirty="0"/>
          </a:p>
        </p:txBody>
      </p:sp>
      <p:sp>
        <p:nvSpPr>
          <p:cNvPr id="3" name="Plassholder for innhold 2"/>
          <p:cNvSpPr>
            <a:spLocks noGrp="1"/>
          </p:cNvSpPr>
          <p:nvPr>
            <p:ph idx="1"/>
          </p:nvPr>
        </p:nvSpPr>
        <p:spPr/>
        <p:txBody>
          <a:bodyPr/>
          <a:lstStyle/>
          <a:p>
            <a:pPr algn="ctr"/>
            <a:endParaRPr lang="nb-NO" dirty="0" smtClean="0"/>
          </a:p>
          <a:p>
            <a:pPr algn="ctr"/>
            <a:endParaRPr lang="nb-NO" dirty="0"/>
          </a:p>
          <a:p>
            <a:pPr algn="ctr"/>
            <a:endParaRPr lang="nb-NO" dirty="0" smtClean="0"/>
          </a:p>
          <a:p>
            <a:pPr marL="0" indent="0" algn="ctr">
              <a:buNone/>
            </a:pPr>
            <a:r>
              <a:rPr lang="nb-NO" i="1" dirty="0" smtClean="0"/>
              <a:t>Bishkek, </a:t>
            </a:r>
            <a:r>
              <a:rPr lang="nb-NO" i="1" dirty="0" err="1" smtClean="0"/>
              <a:t>March</a:t>
            </a:r>
            <a:r>
              <a:rPr lang="nb-NO" i="1" dirty="0" smtClean="0"/>
              <a:t> 31</a:t>
            </a:r>
          </a:p>
          <a:p>
            <a:pPr marL="0" indent="0" algn="ctr">
              <a:buNone/>
            </a:pPr>
            <a:r>
              <a:rPr lang="nb-NO" i="1" dirty="0" smtClean="0"/>
              <a:t>Presentation by Cecilie Orestis </a:t>
            </a:r>
            <a:endParaRPr lang="nb-NO" i="1" dirty="0"/>
          </a:p>
        </p:txBody>
      </p:sp>
    </p:spTree>
    <p:extLst>
      <p:ext uri="{BB962C8B-B14F-4D97-AF65-F5344CB8AC3E}">
        <p14:creationId xmlns:p14="http://schemas.microsoft.com/office/powerpoint/2010/main" val="19123555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smtClean="0"/>
              <a:t>Other indicators to measure rights within education:</a:t>
            </a:r>
            <a:endParaRPr lang="en-US" dirty="0"/>
          </a:p>
        </p:txBody>
      </p:sp>
      <p:sp>
        <p:nvSpPr>
          <p:cNvPr id="3" name="Plassholder for innhold 2"/>
          <p:cNvSpPr>
            <a:spLocks noGrp="1"/>
          </p:cNvSpPr>
          <p:nvPr>
            <p:ph idx="1"/>
          </p:nvPr>
        </p:nvSpPr>
        <p:spPr/>
        <p:txBody>
          <a:bodyPr>
            <a:normAutofit/>
          </a:bodyPr>
          <a:lstStyle/>
          <a:p>
            <a:r>
              <a:rPr lang="en-GB" dirty="0"/>
              <a:t>F</a:t>
            </a:r>
            <a:r>
              <a:rPr lang="en-GB" dirty="0" smtClean="0"/>
              <a:t>amily </a:t>
            </a:r>
            <a:r>
              <a:rPr lang="en-GB" dirty="0"/>
              <a:t>and social factors </a:t>
            </a:r>
            <a:r>
              <a:rPr lang="en-GB" dirty="0" smtClean="0"/>
              <a:t>relating </a:t>
            </a:r>
            <a:r>
              <a:rPr lang="en-GB" dirty="0"/>
              <a:t>to the learning </a:t>
            </a:r>
            <a:r>
              <a:rPr lang="en-GB" dirty="0" smtClean="0"/>
              <a:t>environment, including </a:t>
            </a:r>
            <a:r>
              <a:rPr lang="en-GB" dirty="0"/>
              <a:t>teacher behaviour </a:t>
            </a:r>
            <a:r>
              <a:rPr lang="en-GB" dirty="0" smtClean="0"/>
              <a:t>and influence </a:t>
            </a:r>
            <a:r>
              <a:rPr lang="en-GB" dirty="0"/>
              <a:t>of home variables [such as hours of work after school]. </a:t>
            </a:r>
            <a:endParaRPr lang="nb-NO" dirty="0"/>
          </a:p>
          <a:p>
            <a:r>
              <a:rPr lang="en-GB" dirty="0"/>
              <a:t>S</a:t>
            </a:r>
            <a:r>
              <a:rPr lang="en-GB" dirty="0" smtClean="0"/>
              <a:t>ocial discrimination, for </a:t>
            </a:r>
            <a:r>
              <a:rPr lang="en-GB" dirty="0"/>
              <a:t>example, inequalities of race, caste, class, ethnicity are all likely to deepen gendered difference between students, and give rise to varied experiences of the learning process for boys and girls of different social groups. </a:t>
            </a:r>
            <a:endParaRPr lang="en-GB" dirty="0" smtClean="0"/>
          </a:p>
          <a:p>
            <a:r>
              <a:rPr lang="en-GB" dirty="0" smtClean="0"/>
              <a:t>Multiple discrimination – mostly affect girls</a:t>
            </a:r>
            <a:endParaRPr lang="nb-NO" dirty="0"/>
          </a:p>
          <a:p>
            <a:endParaRPr lang="en-US" dirty="0"/>
          </a:p>
        </p:txBody>
      </p:sp>
    </p:spTree>
    <p:extLst>
      <p:ext uri="{BB962C8B-B14F-4D97-AF65-F5344CB8AC3E}">
        <p14:creationId xmlns:p14="http://schemas.microsoft.com/office/powerpoint/2010/main" val="6940474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365125"/>
            <a:ext cx="10515600" cy="45719"/>
          </a:xfrm>
        </p:spPr>
        <p:txBody>
          <a:bodyPr>
            <a:normAutofit fontScale="90000"/>
          </a:bodyPr>
          <a:lstStyle/>
          <a:p>
            <a:r>
              <a:rPr lang="en-US" sz="4000" dirty="0" smtClean="0"/>
              <a:t>Measurable Indicators</a:t>
            </a:r>
            <a:r>
              <a:rPr lang="en-US" dirty="0" smtClean="0"/>
              <a:t>:</a:t>
            </a:r>
            <a:endParaRPr lang="en-US" dirty="0"/>
          </a:p>
        </p:txBody>
      </p:sp>
      <p:sp>
        <p:nvSpPr>
          <p:cNvPr id="3" name="Plassholder for innhold 2"/>
          <p:cNvSpPr>
            <a:spLocks noGrp="1"/>
          </p:cNvSpPr>
          <p:nvPr>
            <p:ph idx="1"/>
          </p:nvPr>
        </p:nvSpPr>
        <p:spPr>
          <a:xfrm>
            <a:off x="641131" y="924910"/>
            <a:ext cx="10712669" cy="5252053"/>
          </a:xfrm>
        </p:spPr>
        <p:txBody>
          <a:bodyPr/>
          <a:lstStyle/>
          <a:p>
            <a:endParaRPr lang="en-US" dirty="0"/>
          </a:p>
        </p:txBody>
      </p:sp>
      <p:pic>
        <p:nvPicPr>
          <p:cNvPr id="6" name="Bilde 5"/>
          <p:cNvPicPr>
            <a:picLocks noChangeAspect="1"/>
          </p:cNvPicPr>
          <p:nvPr/>
        </p:nvPicPr>
        <p:blipFill>
          <a:blip r:embed="rId3"/>
          <a:stretch>
            <a:fillRect/>
          </a:stretch>
        </p:blipFill>
        <p:spPr>
          <a:xfrm>
            <a:off x="2197099" y="998483"/>
            <a:ext cx="7452066" cy="5596977"/>
          </a:xfrm>
          <a:prstGeom prst="rect">
            <a:avLst/>
          </a:prstGeom>
        </p:spPr>
      </p:pic>
    </p:spTree>
    <p:extLst>
      <p:ext uri="{BB962C8B-B14F-4D97-AF65-F5344CB8AC3E}">
        <p14:creationId xmlns:p14="http://schemas.microsoft.com/office/powerpoint/2010/main" val="16631152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932793" y="-437357"/>
            <a:ext cx="10515600" cy="1325563"/>
          </a:xfrm>
        </p:spPr>
        <p:txBody>
          <a:bodyPr>
            <a:normAutofit/>
          </a:bodyPr>
          <a:lstStyle/>
          <a:p>
            <a:r>
              <a:rPr lang="en-US" sz="3600" dirty="0" smtClean="0"/>
              <a:t>Measurable indicators</a:t>
            </a:r>
            <a:endParaRPr lang="en-US" sz="3600" dirty="0"/>
          </a:p>
        </p:txBody>
      </p:sp>
      <p:sp>
        <p:nvSpPr>
          <p:cNvPr id="3" name="Plassholder for innhold 2"/>
          <p:cNvSpPr>
            <a:spLocks noGrp="1"/>
          </p:cNvSpPr>
          <p:nvPr>
            <p:ph idx="1"/>
          </p:nvPr>
        </p:nvSpPr>
        <p:spPr>
          <a:xfrm>
            <a:off x="767255" y="546538"/>
            <a:ext cx="10555014" cy="5041846"/>
          </a:xfrm>
        </p:spPr>
        <p:txBody>
          <a:bodyPr/>
          <a:lstStyle/>
          <a:p>
            <a:endParaRPr lang="en-US" dirty="0"/>
          </a:p>
        </p:txBody>
      </p:sp>
      <p:pic>
        <p:nvPicPr>
          <p:cNvPr id="5" name="Bilde 4"/>
          <p:cNvPicPr>
            <a:picLocks noChangeAspect="1"/>
          </p:cNvPicPr>
          <p:nvPr/>
        </p:nvPicPr>
        <p:blipFill>
          <a:blip r:embed="rId2"/>
          <a:stretch>
            <a:fillRect/>
          </a:stretch>
        </p:blipFill>
        <p:spPr>
          <a:xfrm>
            <a:off x="2028497" y="957637"/>
            <a:ext cx="7493875" cy="5405157"/>
          </a:xfrm>
          <a:prstGeom prst="rect">
            <a:avLst/>
          </a:prstGeom>
        </p:spPr>
      </p:pic>
    </p:spTree>
    <p:extLst>
      <p:ext uri="{BB962C8B-B14F-4D97-AF65-F5344CB8AC3E}">
        <p14:creationId xmlns:p14="http://schemas.microsoft.com/office/powerpoint/2010/main" val="4762323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GB" b="1" dirty="0"/>
              <a:t>R</a:t>
            </a:r>
            <a:r>
              <a:rPr lang="en-GB" b="1" dirty="0" smtClean="0"/>
              <a:t>ights through education</a:t>
            </a:r>
            <a:endParaRPr lang="nb-NO" dirty="0"/>
          </a:p>
        </p:txBody>
      </p:sp>
      <p:sp>
        <p:nvSpPr>
          <p:cNvPr id="3" name="Plassholder for innhold 2"/>
          <p:cNvSpPr>
            <a:spLocks noGrp="1"/>
          </p:cNvSpPr>
          <p:nvPr>
            <p:ph idx="1"/>
          </p:nvPr>
        </p:nvSpPr>
        <p:spPr/>
        <p:txBody>
          <a:bodyPr/>
          <a:lstStyle/>
          <a:p>
            <a:r>
              <a:rPr lang="en-GB" dirty="0" smtClean="0"/>
              <a:t>gender </a:t>
            </a:r>
            <a:r>
              <a:rPr lang="en-GB" dirty="0"/>
              <a:t>equality within education is shaped by, and in turn shapes, rights and gender equality in other dimensions of life. </a:t>
            </a:r>
            <a:endParaRPr lang="en-GB" dirty="0" smtClean="0"/>
          </a:p>
          <a:p>
            <a:r>
              <a:rPr lang="en-GB" b="1" i="1" dirty="0" smtClean="0"/>
              <a:t>To </a:t>
            </a:r>
            <a:r>
              <a:rPr lang="en-GB" b="1" i="1" dirty="0"/>
              <a:t>what extent </a:t>
            </a:r>
            <a:r>
              <a:rPr lang="en-GB" b="1" i="1" dirty="0" smtClean="0"/>
              <a:t>does education </a:t>
            </a:r>
            <a:r>
              <a:rPr lang="en-GB" b="1" i="1" dirty="0"/>
              <a:t>strengthens gender equality outside the sphere of </a:t>
            </a:r>
            <a:r>
              <a:rPr lang="en-GB" b="1" i="1" dirty="0" smtClean="0"/>
              <a:t>education</a:t>
            </a:r>
            <a:r>
              <a:rPr lang="en-GB" dirty="0" smtClean="0"/>
              <a:t> ? </a:t>
            </a:r>
          </a:p>
          <a:p>
            <a:r>
              <a:rPr lang="en-GB" dirty="0"/>
              <a:t>The importance of focusing on 'rights through education' becomes </a:t>
            </a:r>
            <a:r>
              <a:rPr lang="en-GB" dirty="0" smtClean="0"/>
              <a:t>significant </a:t>
            </a:r>
            <a:r>
              <a:rPr lang="en-GB" dirty="0"/>
              <a:t>particularly when we review evidence of the inequalities which continue to face women in the world of employment, work and political representation - </a:t>
            </a:r>
            <a:r>
              <a:rPr lang="en-GB" dirty="0" smtClean="0"/>
              <a:t>the </a:t>
            </a:r>
            <a:r>
              <a:rPr lang="en-GB" dirty="0"/>
              <a:t>public arena</a:t>
            </a:r>
            <a:endParaRPr lang="nb-NO" dirty="0"/>
          </a:p>
          <a:p>
            <a:endParaRPr lang="nb-NO" dirty="0"/>
          </a:p>
        </p:txBody>
      </p:sp>
    </p:spTree>
    <p:extLst>
      <p:ext uri="{BB962C8B-B14F-4D97-AF65-F5344CB8AC3E}">
        <p14:creationId xmlns:p14="http://schemas.microsoft.com/office/powerpoint/2010/main" val="8497165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smtClean="0"/>
              <a:t>Case : Norway</a:t>
            </a:r>
            <a:endParaRPr lang="en-US" dirty="0"/>
          </a:p>
        </p:txBody>
      </p:sp>
      <p:sp>
        <p:nvSpPr>
          <p:cNvPr id="3" name="Plassholder for innhold 2"/>
          <p:cNvSpPr>
            <a:spLocks noGrp="1"/>
          </p:cNvSpPr>
          <p:nvPr>
            <p:ph idx="1"/>
          </p:nvPr>
        </p:nvSpPr>
        <p:spPr/>
        <p:txBody>
          <a:bodyPr>
            <a:normAutofit fontScale="85000" lnSpcReduction="20000"/>
          </a:bodyPr>
          <a:lstStyle/>
          <a:p>
            <a:r>
              <a:rPr lang="nb-NO" dirty="0"/>
              <a:t>In 2011, 73% </a:t>
            </a:r>
            <a:r>
              <a:rPr lang="nb-NO" dirty="0" err="1"/>
              <a:t>of</a:t>
            </a:r>
            <a:r>
              <a:rPr lang="nb-NO" dirty="0"/>
              <a:t> Norwegian </a:t>
            </a:r>
            <a:r>
              <a:rPr lang="nb-NO" dirty="0" err="1"/>
              <a:t>women</a:t>
            </a:r>
            <a:r>
              <a:rPr lang="nb-NO" dirty="0"/>
              <a:t> </a:t>
            </a:r>
            <a:r>
              <a:rPr lang="nb-NO" dirty="0" err="1"/>
              <a:t>aged</a:t>
            </a:r>
            <a:r>
              <a:rPr lang="nb-NO" dirty="0"/>
              <a:t> 15-64 </a:t>
            </a:r>
            <a:r>
              <a:rPr lang="nb-NO" dirty="0" err="1"/>
              <a:t>were</a:t>
            </a:r>
            <a:r>
              <a:rPr lang="nb-NO" dirty="0"/>
              <a:t> </a:t>
            </a:r>
            <a:r>
              <a:rPr lang="nb-NO" dirty="0" err="1"/>
              <a:t>employed</a:t>
            </a:r>
            <a:r>
              <a:rPr lang="nb-NO" dirty="0"/>
              <a:t>, </a:t>
            </a:r>
            <a:r>
              <a:rPr lang="nb-NO" dirty="0" err="1"/>
              <a:t>about</a:t>
            </a:r>
            <a:r>
              <a:rPr lang="nb-NO" dirty="0"/>
              <a:t> 16 </a:t>
            </a:r>
            <a:r>
              <a:rPr lang="nb-NO" dirty="0" err="1"/>
              <a:t>percentage</a:t>
            </a:r>
            <a:r>
              <a:rPr lang="nb-NO" dirty="0"/>
              <a:t> </a:t>
            </a:r>
            <a:r>
              <a:rPr lang="nb-NO" dirty="0" err="1"/>
              <a:t>points</a:t>
            </a:r>
            <a:r>
              <a:rPr lang="nb-NO" dirty="0"/>
              <a:t> </a:t>
            </a:r>
            <a:r>
              <a:rPr lang="nb-NO" dirty="0" err="1"/>
              <a:t>above</a:t>
            </a:r>
            <a:r>
              <a:rPr lang="nb-NO" dirty="0"/>
              <a:t> </a:t>
            </a:r>
            <a:r>
              <a:rPr lang="nb-NO" dirty="0" err="1"/>
              <a:t>the</a:t>
            </a:r>
            <a:r>
              <a:rPr lang="nb-NO" dirty="0"/>
              <a:t> OECD </a:t>
            </a:r>
            <a:r>
              <a:rPr lang="nb-NO" dirty="0" err="1"/>
              <a:t>average</a:t>
            </a:r>
            <a:r>
              <a:rPr lang="nb-NO" dirty="0"/>
              <a:t>. The </a:t>
            </a:r>
            <a:r>
              <a:rPr lang="nb-NO" dirty="0" err="1"/>
              <a:t>gender</a:t>
            </a:r>
            <a:r>
              <a:rPr lang="nb-NO" dirty="0"/>
              <a:t> gap in </a:t>
            </a:r>
            <a:r>
              <a:rPr lang="nb-NO" dirty="0" err="1"/>
              <a:t>labour</a:t>
            </a:r>
            <a:r>
              <a:rPr lang="nb-NO" dirty="0"/>
              <a:t> force </a:t>
            </a:r>
            <a:r>
              <a:rPr lang="nb-NO" dirty="0" err="1"/>
              <a:t>participation</a:t>
            </a:r>
            <a:r>
              <a:rPr lang="nb-NO" dirty="0"/>
              <a:t> has </a:t>
            </a:r>
            <a:r>
              <a:rPr lang="nb-NO" dirty="0" err="1"/>
              <a:t>halved</a:t>
            </a:r>
            <a:r>
              <a:rPr lang="nb-NO" dirty="0"/>
              <a:t> over </a:t>
            </a:r>
            <a:r>
              <a:rPr lang="nb-NO" dirty="0" err="1"/>
              <a:t>the</a:t>
            </a:r>
            <a:r>
              <a:rPr lang="nb-NO" dirty="0"/>
              <a:t> last </a:t>
            </a:r>
            <a:r>
              <a:rPr lang="nb-NO" dirty="0" err="1"/>
              <a:t>two</a:t>
            </a:r>
            <a:r>
              <a:rPr lang="nb-NO" dirty="0"/>
              <a:t> </a:t>
            </a:r>
            <a:r>
              <a:rPr lang="nb-NO" dirty="0" err="1"/>
              <a:t>decades</a:t>
            </a:r>
            <a:r>
              <a:rPr lang="nb-NO" dirty="0"/>
              <a:t> to 5 </a:t>
            </a:r>
            <a:r>
              <a:rPr lang="nb-NO" dirty="0" err="1"/>
              <a:t>percentage</a:t>
            </a:r>
            <a:r>
              <a:rPr lang="nb-NO" dirty="0"/>
              <a:t> </a:t>
            </a:r>
            <a:r>
              <a:rPr lang="nb-NO" dirty="0" err="1"/>
              <a:t>points</a:t>
            </a:r>
            <a:r>
              <a:rPr lang="nb-NO" dirty="0"/>
              <a:t> in 2011 </a:t>
            </a:r>
            <a:endParaRPr lang="nb-NO" dirty="0" smtClean="0"/>
          </a:p>
          <a:p>
            <a:r>
              <a:rPr lang="nb-NO" dirty="0" smtClean="0"/>
              <a:t>The </a:t>
            </a:r>
            <a:r>
              <a:rPr lang="nb-NO" dirty="0"/>
              <a:t>Norwegian systems </a:t>
            </a:r>
            <a:r>
              <a:rPr lang="nb-NO" dirty="0" err="1"/>
              <a:t>of</a:t>
            </a:r>
            <a:r>
              <a:rPr lang="nb-NO" dirty="0"/>
              <a:t> student </a:t>
            </a:r>
            <a:r>
              <a:rPr lang="nb-NO" dirty="0" err="1"/>
              <a:t>financing</a:t>
            </a:r>
            <a:r>
              <a:rPr lang="nb-NO" dirty="0"/>
              <a:t>, parental </a:t>
            </a:r>
            <a:r>
              <a:rPr lang="nb-NO" dirty="0" err="1"/>
              <a:t>leave</a:t>
            </a:r>
            <a:r>
              <a:rPr lang="nb-NO" dirty="0"/>
              <a:t> and </a:t>
            </a:r>
            <a:r>
              <a:rPr lang="nb-NO" dirty="0" err="1"/>
              <a:t>affordable</a:t>
            </a:r>
            <a:r>
              <a:rPr lang="nb-NO" dirty="0"/>
              <a:t> formal </a:t>
            </a:r>
            <a:r>
              <a:rPr lang="nb-NO" dirty="0" err="1"/>
              <a:t>child</a:t>
            </a:r>
            <a:r>
              <a:rPr lang="nb-NO" dirty="0"/>
              <a:t> </a:t>
            </a:r>
            <a:r>
              <a:rPr lang="nb-NO" dirty="0" err="1"/>
              <a:t>care</a:t>
            </a:r>
            <a:r>
              <a:rPr lang="nb-NO" dirty="0"/>
              <a:t> </a:t>
            </a:r>
            <a:r>
              <a:rPr lang="nb-NO" dirty="0" err="1"/>
              <a:t>of</a:t>
            </a:r>
            <a:r>
              <a:rPr lang="nb-NO" dirty="0"/>
              <a:t> </a:t>
            </a:r>
            <a:r>
              <a:rPr lang="nb-NO" dirty="0" err="1"/>
              <a:t>high</a:t>
            </a:r>
            <a:r>
              <a:rPr lang="nb-NO" dirty="0"/>
              <a:t> </a:t>
            </a:r>
            <a:r>
              <a:rPr lang="nb-NO" dirty="0" err="1"/>
              <a:t>quality</a:t>
            </a:r>
            <a:r>
              <a:rPr lang="nb-NO" dirty="0"/>
              <a:t> has </a:t>
            </a:r>
            <a:r>
              <a:rPr lang="nb-NO" dirty="0" err="1"/>
              <a:t>played</a:t>
            </a:r>
            <a:r>
              <a:rPr lang="nb-NO" dirty="0"/>
              <a:t> an </a:t>
            </a:r>
            <a:r>
              <a:rPr lang="nb-NO" dirty="0" err="1"/>
              <a:t>important</a:t>
            </a:r>
            <a:r>
              <a:rPr lang="nb-NO" dirty="0"/>
              <a:t> </a:t>
            </a:r>
            <a:r>
              <a:rPr lang="nb-NO" dirty="0" err="1"/>
              <a:t>role</a:t>
            </a:r>
            <a:r>
              <a:rPr lang="nb-NO" dirty="0"/>
              <a:t> in </a:t>
            </a:r>
            <a:r>
              <a:rPr lang="nb-NO" dirty="0" err="1"/>
              <a:t>achieving</a:t>
            </a:r>
            <a:r>
              <a:rPr lang="nb-NO" dirty="0"/>
              <a:t> </a:t>
            </a:r>
            <a:r>
              <a:rPr lang="nb-NO" dirty="0" err="1"/>
              <a:t>these</a:t>
            </a:r>
            <a:r>
              <a:rPr lang="nb-NO" dirty="0"/>
              <a:t> </a:t>
            </a:r>
            <a:r>
              <a:rPr lang="nb-NO" dirty="0" err="1"/>
              <a:t>results</a:t>
            </a:r>
            <a:r>
              <a:rPr lang="nb-NO" dirty="0"/>
              <a:t>. </a:t>
            </a:r>
            <a:endParaRPr lang="nb-NO" dirty="0" smtClean="0"/>
          </a:p>
          <a:p>
            <a:r>
              <a:rPr lang="nb-NO" dirty="0"/>
              <a:t>n Norway, </a:t>
            </a:r>
            <a:r>
              <a:rPr lang="nb-NO" dirty="0" err="1"/>
              <a:t>women</a:t>
            </a:r>
            <a:r>
              <a:rPr lang="nb-NO" dirty="0"/>
              <a:t> </a:t>
            </a:r>
            <a:r>
              <a:rPr lang="nb-NO" dirty="0" err="1"/>
              <a:t>occupy</a:t>
            </a:r>
            <a:r>
              <a:rPr lang="nb-NO" dirty="0"/>
              <a:t> 40% </a:t>
            </a:r>
            <a:r>
              <a:rPr lang="nb-NO" dirty="0" err="1"/>
              <a:t>of</a:t>
            </a:r>
            <a:r>
              <a:rPr lang="nb-NO" dirty="0"/>
              <a:t> </a:t>
            </a:r>
            <a:r>
              <a:rPr lang="nb-NO" dirty="0" err="1"/>
              <a:t>parliamentary</a:t>
            </a:r>
            <a:r>
              <a:rPr lang="nb-NO" dirty="0"/>
              <a:t> </a:t>
            </a:r>
            <a:r>
              <a:rPr lang="nb-NO" dirty="0" err="1"/>
              <a:t>seats</a:t>
            </a:r>
            <a:r>
              <a:rPr lang="nb-NO" dirty="0"/>
              <a:t> and 40% </a:t>
            </a:r>
            <a:r>
              <a:rPr lang="nb-NO" dirty="0" err="1"/>
              <a:t>of</a:t>
            </a:r>
            <a:r>
              <a:rPr lang="nb-NO" dirty="0"/>
              <a:t> </a:t>
            </a:r>
            <a:r>
              <a:rPr lang="nb-NO" dirty="0" err="1"/>
              <a:t>board</a:t>
            </a:r>
            <a:r>
              <a:rPr lang="nb-NO" dirty="0"/>
              <a:t> </a:t>
            </a:r>
            <a:r>
              <a:rPr lang="nb-NO" dirty="0" err="1"/>
              <a:t>seats</a:t>
            </a:r>
            <a:r>
              <a:rPr lang="nb-NO" dirty="0"/>
              <a:t> in </a:t>
            </a:r>
            <a:r>
              <a:rPr lang="nb-NO" dirty="0" err="1"/>
              <a:t>listed</a:t>
            </a:r>
            <a:r>
              <a:rPr lang="nb-NO" dirty="0"/>
              <a:t> </a:t>
            </a:r>
            <a:r>
              <a:rPr lang="nb-NO" dirty="0" err="1"/>
              <a:t>companies</a:t>
            </a:r>
            <a:r>
              <a:rPr lang="nb-NO" dirty="0"/>
              <a:t>, as </a:t>
            </a:r>
            <a:r>
              <a:rPr lang="nb-NO" dirty="0" err="1"/>
              <a:t>related</a:t>
            </a:r>
            <a:r>
              <a:rPr lang="nb-NO" dirty="0"/>
              <a:t> to </a:t>
            </a:r>
            <a:r>
              <a:rPr lang="nb-NO" dirty="0" err="1"/>
              <a:t>the</a:t>
            </a:r>
            <a:r>
              <a:rPr lang="nb-NO" dirty="0"/>
              <a:t> </a:t>
            </a:r>
            <a:r>
              <a:rPr lang="nb-NO" dirty="0" err="1"/>
              <a:t>introduction</a:t>
            </a:r>
            <a:r>
              <a:rPr lang="nb-NO" dirty="0"/>
              <a:t> </a:t>
            </a:r>
            <a:r>
              <a:rPr lang="nb-NO" dirty="0" err="1"/>
              <a:t>of</a:t>
            </a:r>
            <a:r>
              <a:rPr lang="nb-NO" dirty="0"/>
              <a:t> </a:t>
            </a:r>
            <a:r>
              <a:rPr lang="nb-NO" dirty="0" err="1"/>
              <a:t>the</a:t>
            </a:r>
            <a:r>
              <a:rPr lang="nb-NO" dirty="0"/>
              <a:t> legal </a:t>
            </a:r>
            <a:r>
              <a:rPr lang="nb-NO" dirty="0" err="1"/>
              <a:t>requirement</a:t>
            </a:r>
            <a:r>
              <a:rPr lang="nb-NO" dirty="0"/>
              <a:t> in 2006 </a:t>
            </a:r>
            <a:r>
              <a:rPr lang="nb-NO" dirty="0" err="1"/>
              <a:t>that</a:t>
            </a:r>
            <a:r>
              <a:rPr lang="nb-NO" dirty="0"/>
              <a:t> </a:t>
            </a:r>
            <a:r>
              <a:rPr lang="nb-NO" dirty="0" err="1"/>
              <a:t>both</a:t>
            </a:r>
            <a:r>
              <a:rPr lang="nb-NO" dirty="0"/>
              <a:t> men and </a:t>
            </a:r>
            <a:r>
              <a:rPr lang="nb-NO" dirty="0" err="1"/>
              <a:t>women</a:t>
            </a:r>
            <a:r>
              <a:rPr lang="nb-NO" dirty="0"/>
              <a:t> have to make up at </a:t>
            </a:r>
            <a:r>
              <a:rPr lang="nb-NO" dirty="0" err="1"/>
              <a:t>least</a:t>
            </a:r>
            <a:r>
              <a:rPr lang="nb-NO" dirty="0"/>
              <a:t> 40% </a:t>
            </a:r>
            <a:r>
              <a:rPr lang="nb-NO" dirty="0" err="1"/>
              <a:t>of</a:t>
            </a:r>
            <a:r>
              <a:rPr lang="nb-NO" dirty="0"/>
              <a:t> </a:t>
            </a:r>
            <a:r>
              <a:rPr lang="nb-NO" dirty="0" err="1"/>
              <a:t>boards</a:t>
            </a:r>
            <a:r>
              <a:rPr lang="nb-NO" dirty="0"/>
              <a:t> </a:t>
            </a:r>
            <a:r>
              <a:rPr lang="nb-NO" dirty="0" err="1"/>
              <a:t>of</a:t>
            </a:r>
            <a:r>
              <a:rPr lang="nb-NO" dirty="0"/>
              <a:t> </a:t>
            </a:r>
            <a:r>
              <a:rPr lang="nb-NO" dirty="0" err="1"/>
              <a:t>companies</a:t>
            </a:r>
            <a:r>
              <a:rPr lang="nb-NO" dirty="0"/>
              <a:t> </a:t>
            </a:r>
            <a:r>
              <a:rPr lang="nb-NO" dirty="0" err="1"/>
              <a:t>listed</a:t>
            </a:r>
            <a:r>
              <a:rPr lang="nb-NO" dirty="0"/>
              <a:t> </a:t>
            </a:r>
            <a:r>
              <a:rPr lang="nb-NO" dirty="0" err="1"/>
              <a:t>on</a:t>
            </a:r>
            <a:r>
              <a:rPr lang="nb-NO" dirty="0"/>
              <a:t> </a:t>
            </a:r>
            <a:r>
              <a:rPr lang="nb-NO" dirty="0" err="1"/>
              <a:t>the</a:t>
            </a:r>
            <a:r>
              <a:rPr lang="nb-NO" dirty="0"/>
              <a:t> </a:t>
            </a:r>
            <a:r>
              <a:rPr lang="nb-NO" dirty="0" err="1"/>
              <a:t>stock</a:t>
            </a:r>
            <a:r>
              <a:rPr lang="nb-NO" dirty="0"/>
              <a:t> </a:t>
            </a:r>
            <a:r>
              <a:rPr lang="nb-NO" dirty="0" err="1"/>
              <a:t>exchange</a:t>
            </a:r>
            <a:r>
              <a:rPr lang="nb-NO" dirty="0"/>
              <a:t> (and a range </a:t>
            </a:r>
            <a:r>
              <a:rPr lang="nb-NO" dirty="0" err="1"/>
              <a:t>of</a:t>
            </a:r>
            <a:r>
              <a:rPr lang="nb-NO" dirty="0"/>
              <a:t> </a:t>
            </a:r>
            <a:r>
              <a:rPr lang="nb-NO" dirty="0" err="1"/>
              <a:t>other</a:t>
            </a:r>
            <a:r>
              <a:rPr lang="nb-NO" dirty="0"/>
              <a:t> </a:t>
            </a:r>
            <a:r>
              <a:rPr lang="nb-NO" dirty="0" err="1"/>
              <a:t>companies</a:t>
            </a:r>
            <a:r>
              <a:rPr lang="nb-NO" dirty="0"/>
              <a:t>). </a:t>
            </a:r>
            <a:endParaRPr lang="nb-NO" dirty="0" smtClean="0"/>
          </a:p>
          <a:p>
            <a:r>
              <a:rPr lang="nb-NO" dirty="0" err="1"/>
              <a:t>Because</a:t>
            </a:r>
            <a:r>
              <a:rPr lang="nb-NO" dirty="0"/>
              <a:t> </a:t>
            </a:r>
            <a:r>
              <a:rPr lang="nb-NO" dirty="0" err="1"/>
              <a:t>of</a:t>
            </a:r>
            <a:r>
              <a:rPr lang="nb-NO" dirty="0"/>
              <a:t> </a:t>
            </a:r>
            <a:r>
              <a:rPr lang="nb-NO" dirty="0" err="1"/>
              <a:t>the</a:t>
            </a:r>
            <a:r>
              <a:rPr lang="nb-NO" dirty="0"/>
              <a:t> different </a:t>
            </a:r>
            <a:r>
              <a:rPr lang="nb-NO" dirty="0" err="1"/>
              <a:t>educational</a:t>
            </a:r>
            <a:r>
              <a:rPr lang="nb-NO" dirty="0"/>
              <a:t> </a:t>
            </a:r>
            <a:r>
              <a:rPr lang="nb-NO" dirty="0" err="1"/>
              <a:t>choices</a:t>
            </a:r>
            <a:r>
              <a:rPr lang="nb-NO" dirty="0"/>
              <a:t>, </a:t>
            </a:r>
            <a:r>
              <a:rPr lang="nb-NO" dirty="0" err="1"/>
              <a:t>female</a:t>
            </a:r>
            <a:r>
              <a:rPr lang="nb-NO" dirty="0"/>
              <a:t> </a:t>
            </a:r>
            <a:r>
              <a:rPr lang="nb-NO" dirty="0" err="1"/>
              <a:t>employment</a:t>
            </a:r>
            <a:r>
              <a:rPr lang="nb-NO" dirty="0"/>
              <a:t> </a:t>
            </a:r>
            <a:r>
              <a:rPr lang="nb-NO" dirty="0" err="1"/>
              <a:t>tends</a:t>
            </a:r>
            <a:r>
              <a:rPr lang="nb-NO" dirty="0"/>
              <a:t> to be </a:t>
            </a:r>
            <a:r>
              <a:rPr lang="nb-NO" dirty="0" err="1"/>
              <a:t>concentrated</a:t>
            </a:r>
            <a:r>
              <a:rPr lang="nb-NO" dirty="0"/>
              <a:t> in </a:t>
            </a:r>
            <a:r>
              <a:rPr lang="nb-NO" dirty="0" err="1"/>
              <a:t>fewer</a:t>
            </a:r>
            <a:r>
              <a:rPr lang="nb-NO" dirty="0"/>
              <a:t> </a:t>
            </a:r>
            <a:r>
              <a:rPr lang="nb-NO" dirty="0" err="1"/>
              <a:t>occupations</a:t>
            </a:r>
            <a:r>
              <a:rPr lang="nb-NO" dirty="0"/>
              <a:t> </a:t>
            </a:r>
            <a:r>
              <a:rPr lang="nb-NO" dirty="0" err="1"/>
              <a:t>than</a:t>
            </a:r>
            <a:r>
              <a:rPr lang="nb-NO" dirty="0"/>
              <a:t> men: in 2009, half </a:t>
            </a:r>
            <a:r>
              <a:rPr lang="nb-NO" dirty="0" err="1"/>
              <a:t>of</a:t>
            </a:r>
            <a:r>
              <a:rPr lang="nb-NO" dirty="0"/>
              <a:t> </a:t>
            </a:r>
            <a:r>
              <a:rPr lang="nb-NO" dirty="0" err="1"/>
              <a:t>the</a:t>
            </a:r>
            <a:r>
              <a:rPr lang="nb-NO" dirty="0"/>
              <a:t> </a:t>
            </a:r>
            <a:r>
              <a:rPr lang="nb-NO" dirty="0" err="1"/>
              <a:t>working</a:t>
            </a:r>
            <a:r>
              <a:rPr lang="nb-NO" dirty="0"/>
              <a:t> </a:t>
            </a:r>
            <a:r>
              <a:rPr lang="nb-NO" dirty="0" err="1"/>
              <a:t>women</a:t>
            </a:r>
            <a:r>
              <a:rPr lang="nb-NO" dirty="0"/>
              <a:t> in Norway </a:t>
            </a:r>
            <a:r>
              <a:rPr lang="nb-NO" dirty="0" err="1"/>
              <a:t>were</a:t>
            </a:r>
            <a:r>
              <a:rPr lang="nb-NO" dirty="0"/>
              <a:t> </a:t>
            </a:r>
            <a:r>
              <a:rPr lang="nb-NO" dirty="0" err="1"/>
              <a:t>employed</a:t>
            </a:r>
            <a:r>
              <a:rPr lang="nb-NO" dirty="0"/>
              <a:t> in </a:t>
            </a:r>
            <a:r>
              <a:rPr lang="nb-NO" dirty="0" err="1"/>
              <a:t>seven</a:t>
            </a:r>
            <a:r>
              <a:rPr lang="nb-NO" dirty="0"/>
              <a:t> </a:t>
            </a:r>
            <a:r>
              <a:rPr lang="nb-NO" dirty="0" err="1"/>
              <a:t>occupations</a:t>
            </a:r>
            <a:r>
              <a:rPr lang="nb-NO" dirty="0"/>
              <a:t> </a:t>
            </a:r>
            <a:r>
              <a:rPr lang="nb-NO" dirty="0" err="1"/>
              <a:t>while</a:t>
            </a:r>
            <a:r>
              <a:rPr lang="nb-NO" dirty="0"/>
              <a:t> </a:t>
            </a:r>
            <a:r>
              <a:rPr lang="nb-NO" dirty="0" err="1"/>
              <a:t>this</a:t>
            </a:r>
            <a:r>
              <a:rPr lang="nb-NO" dirty="0"/>
              <a:t> </a:t>
            </a:r>
            <a:r>
              <a:rPr lang="nb-NO" dirty="0" err="1"/>
              <a:t>concerned</a:t>
            </a:r>
            <a:r>
              <a:rPr lang="nb-NO" dirty="0"/>
              <a:t> 14 </a:t>
            </a:r>
            <a:r>
              <a:rPr lang="nb-NO" dirty="0" err="1"/>
              <a:t>occupations</a:t>
            </a:r>
            <a:r>
              <a:rPr lang="nb-NO" dirty="0"/>
              <a:t> for men. </a:t>
            </a:r>
            <a:endParaRPr lang="nb-NO" dirty="0" smtClean="0"/>
          </a:p>
          <a:p>
            <a:endParaRPr lang="nb-NO" dirty="0" smtClean="0"/>
          </a:p>
          <a:p>
            <a:endParaRPr lang="nb-NO" dirty="0" smtClean="0"/>
          </a:p>
          <a:p>
            <a:endParaRPr lang="en-US" dirty="0"/>
          </a:p>
        </p:txBody>
      </p:sp>
    </p:spTree>
    <p:extLst>
      <p:ext uri="{BB962C8B-B14F-4D97-AF65-F5344CB8AC3E}">
        <p14:creationId xmlns:p14="http://schemas.microsoft.com/office/powerpoint/2010/main" val="2974693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smtClean="0"/>
              <a:t>Gender wage gap</a:t>
            </a:r>
            <a:endParaRPr lang="en-US" dirty="0"/>
          </a:p>
        </p:txBody>
      </p:sp>
      <p:sp>
        <p:nvSpPr>
          <p:cNvPr id="3" name="Plassholder for innhold 2"/>
          <p:cNvSpPr>
            <a:spLocks noGrp="1"/>
          </p:cNvSpPr>
          <p:nvPr>
            <p:ph idx="1"/>
          </p:nvPr>
        </p:nvSpPr>
        <p:spPr/>
        <p:txBody>
          <a:bodyPr>
            <a:normAutofit fontScale="92500" lnSpcReduction="10000"/>
          </a:bodyPr>
          <a:lstStyle/>
          <a:p>
            <a:r>
              <a:rPr lang="nb-NO" dirty="0"/>
              <a:t>At median </a:t>
            </a:r>
            <a:r>
              <a:rPr lang="nb-NO" dirty="0" err="1"/>
              <a:t>incomes</a:t>
            </a:r>
            <a:r>
              <a:rPr lang="nb-NO" dirty="0"/>
              <a:t>, </a:t>
            </a:r>
            <a:r>
              <a:rPr lang="nb-NO" dirty="0" err="1"/>
              <a:t>the</a:t>
            </a:r>
            <a:r>
              <a:rPr lang="nb-NO" dirty="0"/>
              <a:t> </a:t>
            </a:r>
            <a:r>
              <a:rPr lang="nb-NO" dirty="0" err="1"/>
              <a:t>gender</a:t>
            </a:r>
            <a:r>
              <a:rPr lang="nb-NO" dirty="0"/>
              <a:t> </a:t>
            </a:r>
            <a:r>
              <a:rPr lang="nb-NO" dirty="0" err="1"/>
              <a:t>pay</a:t>
            </a:r>
            <a:r>
              <a:rPr lang="nb-NO" dirty="0"/>
              <a:t> gap in Norway is </a:t>
            </a:r>
            <a:r>
              <a:rPr lang="nb-NO" dirty="0" err="1"/>
              <a:t>among</a:t>
            </a:r>
            <a:r>
              <a:rPr lang="nb-NO" dirty="0"/>
              <a:t> </a:t>
            </a:r>
            <a:r>
              <a:rPr lang="nb-NO" dirty="0" err="1"/>
              <a:t>the</a:t>
            </a:r>
            <a:r>
              <a:rPr lang="nb-NO" dirty="0"/>
              <a:t> </a:t>
            </a:r>
            <a:r>
              <a:rPr lang="nb-NO" dirty="0" err="1"/>
              <a:t>lowest</a:t>
            </a:r>
            <a:r>
              <a:rPr lang="nb-NO" dirty="0"/>
              <a:t> in </a:t>
            </a:r>
            <a:r>
              <a:rPr lang="nb-NO" dirty="0" err="1"/>
              <a:t>the</a:t>
            </a:r>
            <a:r>
              <a:rPr lang="nb-NO" dirty="0"/>
              <a:t> OECD. </a:t>
            </a:r>
            <a:r>
              <a:rPr lang="nb-NO" dirty="0" err="1"/>
              <a:t>Wage</a:t>
            </a:r>
            <a:r>
              <a:rPr lang="nb-NO" dirty="0"/>
              <a:t> gaps </a:t>
            </a:r>
            <a:r>
              <a:rPr lang="nb-NO" dirty="0" err="1"/>
              <a:t>are</a:t>
            </a:r>
            <a:r>
              <a:rPr lang="nb-NO" dirty="0"/>
              <a:t> </a:t>
            </a:r>
            <a:r>
              <a:rPr lang="nb-NO" dirty="0" err="1"/>
              <a:t>narrow</a:t>
            </a:r>
            <a:r>
              <a:rPr lang="nb-NO" dirty="0"/>
              <a:t> at </a:t>
            </a:r>
            <a:r>
              <a:rPr lang="nb-NO" dirty="0" err="1"/>
              <a:t>the</a:t>
            </a:r>
            <a:r>
              <a:rPr lang="nb-NO" dirty="0"/>
              <a:t> </a:t>
            </a:r>
            <a:r>
              <a:rPr lang="nb-NO" dirty="0" err="1"/>
              <a:t>bottom</a:t>
            </a:r>
            <a:r>
              <a:rPr lang="nb-NO" dirty="0"/>
              <a:t> end </a:t>
            </a:r>
            <a:r>
              <a:rPr lang="nb-NO" dirty="0" err="1"/>
              <a:t>of</a:t>
            </a:r>
            <a:r>
              <a:rPr lang="nb-NO" dirty="0"/>
              <a:t> </a:t>
            </a:r>
            <a:r>
              <a:rPr lang="nb-NO" dirty="0" err="1"/>
              <a:t>the</a:t>
            </a:r>
            <a:r>
              <a:rPr lang="nb-NO" dirty="0"/>
              <a:t> </a:t>
            </a:r>
            <a:r>
              <a:rPr lang="nb-NO" dirty="0" err="1"/>
              <a:t>earnings</a:t>
            </a:r>
            <a:r>
              <a:rPr lang="nb-NO" dirty="0"/>
              <a:t> </a:t>
            </a:r>
            <a:r>
              <a:rPr lang="nb-NO" dirty="0" err="1"/>
              <a:t>distribution</a:t>
            </a:r>
            <a:r>
              <a:rPr lang="nb-NO" dirty="0"/>
              <a:t> </a:t>
            </a:r>
            <a:r>
              <a:rPr lang="nb-NO" dirty="0" err="1"/>
              <a:t>but</a:t>
            </a:r>
            <a:r>
              <a:rPr lang="nb-NO" dirty="0"/>
              <a:t> </a:t>
            </a:r>
            <a:r>
              <a:rPr lang="nb-NO" dirty="0" err="1"/>
              <a:t>wider</a:t>
            </a:r>
            <a:r>
              <a:rPr lang="nb-NO" dirty="0"/>
              <a:t> at </a:t>
            </a:r>
            <a:r>
              <a:rPr lang="nb-NO" dirty="0" err="1"/>
              <a:t>the</a:t>
            </a:r>
            <a:r>
              <a:rPr lang="nb-NO" dirty="0"/>
              <a:t> </a:t>
            </a:r>
            <a:r>
              <a:rPr lang="nb-NO" dirty="0" err="1"/>
              <a:t>top</a:t>
            </a:r>
            <a:r>
              <a:rPr lang="nb-NO" dirty="0"/>
              <a:t>: </a:t>
            </a:r>
            <a:r>
              <a:rPr lang="nb-NO" dirty="0" err="1"/>
              <a:t>top</a:t>
            </a:r>
            <a:r>
              <a:rPr lang="nb-NO" dirty="0"/>
              <a:t> </a:t>
            </a:r>
            <a:r>
              <a:rPr lang="nb-NO" dirty="0" err="1"/>
              <a:t>female</a:t>
            </a:r>
            <a:r>
              <a:rPr lang="nb-NO" dirty="0"/>
              <a:t> </a:t>
            </a:r>
            <a:r>
              <a:rPr lang="nb-NO" dirty="0" err="1"/>
              <a:t>earners</a:t>
            </a:r>
            <a:r>
              <a:rPr lang="nb-NO" dirty="0"/>
              <a:t> make </a:t>
            </a:r>
            <a:r>
              <a:rPr lang="nb-NO" dirty="0" err="1"/>
              <a:t>on</a:t>
            </a:r>
            <a:r>
              <a:rPr lang="nb-NO" dirty="0"/>
              <a:t> </a:t>
            </a:r>
            <a:r>
              <a:rPr lang="nb-NO" dirty="0" err="1"/>
              <a:t>average</a:t>
            </a:r>
            <a:r>
              <a:rPr lang="nb-NO" dirty="0"/>
              <a:t> </a:t>
            </a:r>
            <a:r>
              <a:rPr lang="nb-NO" b="1" i="1" dirty="0"/>
              <a:t>17% less </a:t>
            </a:r>
            <a:r>
              <a:rPr lang="nb-NO" b="1" i="1" dirty="0" err="1"/>
              <a:t>than</a:t>
            </a:r>
            <a:r>
              <a:rPr lang="nb-NO" b="1" i="1" dirty="0"/>
              <a:t> </a:t>
            </a:r>
            <a:r>
              <a:rPr lang="nb-NO" b="1" i="1" dirty="0" err="1"/>
              <a:t>their</a:t>
            </a:r>
            <a:r>
              <a:rPr lang="nb-NO" b="1" i="1" dirty="0"/>
              <a:t> male </a:t>
            </a:r>
            <a:r>
              <a:rPr lang="nb-NO" b="1" i="1" dirty="0" err="1"/>
              <a:t>counterpart</a:t>
            </a:r>
            <a:r>
              <a:rPr lang="nb-NO" b="1" i="1" dirty="0"/>
              <a:t>, </a:t>
            </a:r>
            <a:r>
              <a:rPr lang="nb-NO" dirty="0"/>
              <a:t>suggesting </a:t>
            </a:r>
            <a:r>
              <a:rPr lang="nb-NO" dirty="0" err="1"/>
              <a:t>the</a:t>
            </a:r>
            <a:r>
              <a:rPr lang="nb-NO" dirty="0"/>
              <a:t> </a:t>
            </a:r>
            <a:r>
              <a:rPr lang="nb-NO" dirty="0" err="1"/>
              <a:t>existence</a:t>
            </a:r>
            <a:r>
              <a:rPr lang="nb-NO" dirty="0"/>
              <a:t> </a:t>
            </a:r>
            <a:r>
              <a:rPr lang="nb-NO" dirty="0" err="1"/>
              <a:t>of</a:t>
            </a:r>
            <a:r>
              <a:rPr lang="nb-NO" dirty="0"/>
              <a:t> </a:t>
            </a:r>
            <a:r>
              <a:rPr lang="nb-NO" dirty="0" err="1"/>
              <a:t>the</a:t>
            </a:r>
            <a:r>
              <a:rPr lang="nb-NO" dirty="0"/>
              <a:t> so-</a:t>
            </a:r>
            <a:r>
              <a:rPr lang="nb-NO" dirty="0" err="1"/>
              <a:t>called</a:t>
            </a:r>
            <a:r>
              <a:rPr lang="nb-NO" dirty="0"/>
              <a:t> “glass </a:t>
            </a:r>
            <a:r>
              <a:rPr lang="nb-NO" dirty="0" err="1"/>
              <a:t>ceiling</a:t>
            </a:r>
            <a:r>
              <a:rPr lang="nb-NO" dirty="0"/>
              <a:t>”. </a:t>
            </a:r>
            <a:endParaRPr lang="nb-NO" dirty="0" smtClean="0"/>
          </a:p>
          <a:p>
            <a:endParaRPr lang="nb-NO" dirty="0" smtClean="0">
              <a:effectLst/>
            </a:endParaRPr>
          </a:p>
          <a:p>
            <a:r>
              <a:rPr lang="nb-NO" dirty="0" err="1"/>
              <a:t>Women</a:t>
            </a:r>
            <a:r>
              <a:rPr lang="nb-NO" dirty="0"/>
              <a:t> </a:t>
            </a:r>
            <a:r>
              <a:rPr lang="nb-NO" dirty="0" err="1"/>
              <a:t>are</a:t>
            </a:r>
            <a:r>
              <a:rPr lang="nb-NO" dirty="0"/>
              <a:t> a major </a:t>
            </a:r>
            <a:r>
              <a:rPr lang="nb-NO" dirty="0" err="1"/>
              <a:t>untapped</a:t>
            </a:r>
            <a:r>
              <a:rPr lang="nb-NO" dirty="0"/>
              <a:t> </a:t>
            </a:r>
            <a:r>
              <a:rPr lang="nb-NO" dirty="0" err="1"/>
              <a:t>resource</a:t>
            </a:r>
            <a:r>
              <a:rPr lang="nb-NO" dirty="0"/>
              <a:t> </a:t>
            </a:r>
            <a:r>
              <a:rPr lang="nb-NO" dirty="0" err="1"/>
              <a:t>of</a:t>
            </a:r>
            <a:r>
              <a:rPr lang="nb-NO" dirty="0"/>
              <a:t> business </a:t>
            </a:r>
            <a:r>
              <a:rPr lang="nb-NO" dirty="0" err="1"/>
              <a:t>creation</a:t>
            </a:r>
            <a:r>
              <a:rPr lang="nb-NO" dirty="0"/>
              <a:t>. The </a:t>
            </a:r>
            <a:r>
              <a:rPr lang="nb-NO" dirty="0" err="1"/>
              <a:t>proportion</a:t>
            </a:r>
            <a:r>
              <a:rPr lang="nb-NO" dirty="0"/>
              <a:t> </a:t>
            </a:r>
            <a:r>
              <a:rPr lang="nb-NO" dirty="0" err="1"/>
              <a:t>of</a:t>
            </a:r>
            <a:r>
              <a:rPr lang="nb-NO" dirty="0"/>
              <a:t> </a:t>
            </a:r>
            <a:r>
              <a:rPr lang="nb-NO" dirty="0" err="1"/>
              <a:t>individually-owned</a:t>
            </a:r>
            <a:r>
              <a:rPr lang="nb-NO" dirty="0"/>
              <a:t> </a:t>
            </a:r>
            <a:r>
              <a:rPr lang="nb-NO" dirty="0" err="1"/>
              <a:t>enterprises</a:t>
            </a:r>
            <a:r>
              <a:rPr lang="nb-NO" dirty="0"/>
              <a:t> </a:t>
            </a:r>
            <a:r>
              <a:rPr lang="nb-NO" dirty="0" err="1"/>
              <a:t>owned</a:t>
            </a:r>
            <a:r>
              <a:rPr lang="nb-NO" dirty="0"/>
              <a:t> by </a:t>
            </a:r>
            <a:r>
              <a:rPr lang="nb-NO" dirty="0" err="1"/>
              <a:t>women</a:t>
            </a:r>
            <a:r>
              <a:rPr lang="nb-NO" dirty="0"/>
              <a:t> in Norway </a:t>
            </a:r>
            <a:r>
              <a:rPr lang="nb-NO" dirty="0" err="1"/>
              <a:t>was</a:t>
            </a:r>
            <a:r>
              <a:rPr lang="nb-NO" dirty="0"/>
              <a:t> 27% in 2010. In 2008, </a:t>
            </a:r>
            <a:r>
              <a:rPr lang="nb-NO" dirty="0" err="1"/>
              <a:t>the</a:t>
            </a:r>
            <a:r>
              <a:rPr lang="nb-NO" dirty="0"/>
              <a:t> Norwegian </a:t>
            </a:r>
            <a:r>
              <a:rPr lang="nb-NO" dirty="0" err="1"/>
              <a:t>government</a:t>
            </a:r>
            <a:r>
              <a:rPr lang="nb-NO" dirty="0"/>
              <a:t> </a:t>
            </a:r>
            <a:r>
              <a:rPr lang="nb-NO" dirty="0" err="1"/>
              <a:t>launched</a:t>
            </a:r>
            <a:r>
              <a:rPr lang="nb-NO" dirty="0"/>
              <a:t> an </a:t>
            </a:r>
            <a:r>
              <a:rPr lang="nb-NO" dirty="0" err="1"/>
              <a:t>integrated</a:t>
            </a:r>
            <a:r>
              <a:rPr lang="nb-NO" dirty="0"/>
              <a:t> </a:t>
            </a:r>
            <a:r>
              <a:rPr lang="nb-NO" dirty="0" err="1"/>
              <a:t>national</a:t>
            </a:r>
            <a:r>
              <a:rPr lang="nb-NO" dirty="0"/>
              <a:t> plan to </a:t>
            </a:r>
            <a:r>
              <a:rPr lang="nb-NO" dirty="0" err="1"/>
              <a:t>promote</a:t>
            </a:r>
            <a:r>
              <a:rPr lang="nb-NO" dirty="0"/>
              <a:t> </a:t>
            </a:r>
            <a:r>
              <a:rPr lang="nb-NO" dirty="0" err="1"/>
              <a:t>female</a:t>
            </a:r>
            <a:r>
              <a:rPr lang="nb-NO" dirty="0"/>
              <a:t> </a:t>
            </a:r>
            <a:r>
              <a:rPr lang="nb-NO" dirty="0" err="1"/>
              <a:t>entrepreneurship</a:t>
            </a:r>
            <a:r>
              <a:rPr lang="nb-NO" dirty="0"/>
              <a:t>. Norway </a:t>
            </a:r>
            <a:r>
              <a:rPr lang="nb-NO" dirty="0" err="1"/>
              <a:t>will</a:t>
            </a:r>
            <a:r>
              <a:rPr lang="nb-NO" dirty="0"/>
              <a:t> </a:t>
            </a:r>
            <a:r>
              <a:rPr lang="nb-NO" dirty="0" err="1"/>
              <a:t>achieve</a:t>
            </a:r>
            <a:r>
              <a:rPr lang="nb-NO" dirty="0"/>
              <a:t> </a:t>
            </a:r>
            <a:r>
              <a:rPr lang="nb-NO" dirty="0" err="1"/>
              <a:t>further</a:t>
            </a:r>
            <a:r>
              <a:rPr lang="nb-NO" dirty="0"/>
              <a:t> progress in </a:t>
            </a:r>
            <a:r>
              <a:rPr lang="nb-NO" dirty="0" err="1"/>
              <a:t>gender</a:t>
            </a:r>
            <a:r>
              <a:rPr lang="nb-NO" dirty="0"/>
              <a:t> </a:t>
            </a:r>
            <a:r>
              <a:rPr lang="nb-NO" dirty="0" err="1"/>
              <a:t>equality</a:t>
            </a:r>
            <a:r>
              <a:rPr lang="nb-NO" dirty="0"/>
              <a:t> by </a:t>
            </a:r>
            <a:r>
              <a:rPr lang="nb-NO" dirty="0" err="1"/>
              <a:t>finding</a:t>
            </a:r>
            <a:r>
              <a:rPr lang="nb-NO" dirty="0"/>
              <a:t> </a:t>
            </a:r>
            <a:r>
              <a:rPr lang="nb-NO" dirty="0" err="1"/>
              <a:t>ways</a:t>
            </a:r>
            <a:r>
              <a:rPr lang="nb-NO" dirty="0"/>
              <a:t> </a:t>
            </a:r>
            <a:r>
              <a:rPr lang="nb-NO" dirty="0" err="1"/>
              <a:t>of</a:t>
            </a:r>
            <a:r>
              <a:rPr lang="nb-NO" dirty="0"/>
              <a:t> </a:t>
            </a:r>
            <a:r>
              <a:rPr lang="nb-NO" dirty="0" err="1"/>
              <a:t>getting</a:t>
            </a:r>
            <a:r>
              <a:rPr lang="nb-NO" dirty="0"/>
              <a:t> men and </a:t>
            </a:r>
            <a:r>
              <a:rPr lang="nb-NO" dirty="0" err="1"/>
              <a:t>women</a:t>
            </a:r>
            <a:r>
              <a:rPr lang="nb-NO" dirty="0"/>
              <a:t> to </a:t>
            </a:r>
            <a:r>
              <a:rPr lang="nb-NO" dirty="0" err="1"/>
              <a:t>take</a:t>
            </a:r>
            <a:r>
              <a:rPr lang="nb-NO" dirty="0"/>
              <a:t> up a </a:t>
            </a:r>
            <a:r>
              <a:rPr lang="nb-NO" dirty="0" err="1"/>
              <a:t>broader</a:t>
            </a:r>
            <a:r>
              <a:rPr lang="nb-NO" dirty="0"/>
              <a:t> range </a:t>
            </a:r>
            <a:r>
              <a:rPr lang="nb-NO" dirty="0" err="1"/>
              <a:t>of</a:t>
            </a:r>
            <a:r>
              <a:rPr lang="nb-NO" dirty="0"/>
              <a:t> </a:t>
            </a:r>
            <a:r>
              <a:rPr lang="nb-NO" dirty="0" err="1"/>
              <a:t>fields</a:t>
            </a:r>
            <a:r>
              <a:rPr lang="nb-NO" dirty="0"/>
              <a:t> </a:t>
            </a:r>
            <a:r>
              <a:rPr lang="nb-NO" dirty="0" err="1"/>
              <a:t>of</a:t>
            </a:r>
            <a:r>
              <a:rPr lang="nb-NO" dirty="0"/>
              <a:t> </a:t>
            </a:r>
            <a:r>
              <a:rPr lang="nb-NO" dirty="0" err="1"/>
              <a:t>study</a:t>
            </a:r>
            <a:r>
              <a:rPr lang="nb-NO" dirty="0"/>
              <a:t> and </a:t>
            </a:r>
            <a:r>
              <a:rPr lang="nb-NO" dirty="0" err="1"/>
              <a:t>occupations</a:t>
            </a:r>
            <a:r>
              <a:rPr lang="nb-NO" dirty="0"/>
              <a:t>. </a:t>
            </a:r>
            <a:endParaRPr lang="nb-NO" dirty="0" smtClean="0"/>
          </a:p>
          <a:p>
            <a:endParaRPr lang="nb-NO" dirty="0" smtClean="0"/>
          </a:p>
          <a:p>
            <a:endParaRPr lang="nb-NO" dirty="0" smtClean="0">
              <a:effectLst/>
            </a:endParaRPr>
          </a:p>
          <a:p>
            <a:endParaRPr lang="en-US" dirty="0"/>
          </a:p>
        </p:txBody>
      </p:sp>
    </p:spTree>
    <p:extLst>
      <p:ext uri="{BB962C8B-B14F-4D97-AF65-F5344CB8AC3E}">
        <p14:creationId xmlns:p14="http://schemas.microsoft.com/office/powerpoint/2010/main" val="17048958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en-US"/>
          </a:p>
        </p:txBody>
      </p:sp>
      <p:sp>
        <p:nvSpPr>
          <p:cNvPr id="3" name="Plassholder for innhold 2"/>
          <p:cNvSpPr>
            <a:spLocks noGrp="1"/>
          </p:cNvSpPr>
          <p:nvPr>
            <p:ph idx="1"/>
          </p:nvPr>
        </p:nvSpPr>
        <p:spPr/>
        <p:txBody>
          <a:bodyPr>
            <a:normAutofit fontScale="92500" lnSpcReduction="20000"/>
          </a:bodyPr>
          <a:lstStyle/>
          <a:p>
            <a:r>
              <a:rPr lang="en-US" dirty="0" smtClean="0"/>
              <a:t>Those who complete 5 years education after High School : 55 % higher salary that those without, less likely to be disabled, live longer, less likely to divorce </a:t>
            </a:r>
          </a:p>
          <a:p>
            <a:r>
              <a:rPr lang="en-US" dirty="0" smtClean="0"/>
              <a:t>15 years old do not consider when choosing </a:t>
            </a:r>
            <a:r>
              <a:rPr lang="en-US" dirty="0" err="1" smtClean="0"/>
              <a:t>speciality</a:t>
            </a:r>
            <a:r>
              <a:rPr lang="en-US" dirty="0" smtClean="0"/>
              <a:t> that;  – by 40 years old, lawyers make 90 % more than a nurse</a:t>
            </a:r>
          </a:p>
          <a:p>
            <a:r>
              <a:rPr lang="en-US" dirty="0" smtClean="0"/>
              <a:t>Electrician make 45 % more than a hair dresser</a:t>
            </a:r>
          </a:p>
          <a:p>
            <a:r>
              <a:rPr lang="en-US" dirty="0" smtClean="0"/>
              <a:t>Recent survey shows that the choice of subject/vocational training is made without careful consideration</a:t>
            </a:r>
          </a:p>
          <a:p>
            <a:r>
              <a:rPr lang="en-US" dirty="0" smtClean="0"/>
              <a:t>Research shows that girls tend to overestimate their skills in typical “female subjects”, such as language and social science, boys overestimate their skills in typical ”male subjects” such as natural science</a:t>
            </a:r>
          </a:p>
          <a:p>
            <a:r>
              <a:rPr lang="en-US" dirty="0" smtClean="0"/>
              <a:t>Result: Students do not choose what they are best at, but what they </a:t>
            </a:r>
            <a:r>
              <a:rPr lang="en-US" i="1" dirty="0" smtClean="0"/>
              <a:t>think</a:t>
            </a:r>
            <a:r>
              <a:rPr lang="en-US" dirty="0" smtClean="0"/>
              <a:t> they are good at based on gender stereotypes</a:t>
            </a:r>
          </a:p>
          <a:p>
            <a:endParaRPr lang="en-US" dirty="0"/>
          </a:p>
        </p:txBody>
      </p:sp>
    </p:spTree>
    <p:extLst>
      <p:ext uri="{BB962C8B-B14F-4D97-AF65-F5344CB8AC3E}">
        <p14:creationId xmlns:p14="http://schemas.microsoft.com/office/powerpoint/2010/main" val="11123998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smtClean="0"/>
              <a:t>Norway compared with Germany and Canada</a:t>
            </a:r>
            <a:endParaRPr lang="en-US" dirty="0"/>
          </a:p>
        </p:txBody>
      </p:sp>
      <p:sp>
        <p:nvSpPr>
          <p:cNvPr id="3" name="Plassholder for innhold 2"/>
          <p:cNvSpPr>
            <a:spLocks noGrp="1"/>
          </p:cNvSpPr>
          <p:nvPr>
            <p:ph idx="1"/>
          </p:nvPr>
        </p:nvSpPr>
        <p:spPr/>
        <p:txBody>
          <a:bodyPr>
            <a:normAutofit fontScale="70000" lnSpcReduction="20000"/>
          </a:bodyPr>
          <a:lstStyle/>
          <a:p>
            <a:r>
              <a:rPr lang="en-US" dirty="0" smtClean="0"/>
              <a:t>In Germany, students choose subject with a certain vocational specialty at the age of 12- both schools and labor market very gender segregated</a:t>
            </a:r>
          </a:p>
          <a:p>
            <a:r>
              <a:rPr lang="en-US" dirty="0" smtClean="0"/>
              <a:t>In Canada, students complete High School before choosing vocational specialty – age of 18. The labor market is less segregated, and gender pay gap less. </a:t>
            </a:r>
          </a:p>
          <a:p>
            <a:r>
              <a:rPr lang="en-US" dirty="0" smtClean="0"/>
              <a:t>Norway – last year of middle school, at 15 years old. Those who choose regular high school in mixed classes continue to choose (to a certain degree) gender neutral studies. </a:t>
            </a:r>
          </a:p>
          <a:p>
            <a:r>
              <a:rPr lang="en-US" dirty="0"/>
              <a:t>V</a:t>
            </a:r>
            <a:r>
              <a:rPr lang="en-US" dirty="0" smtClean="0"/>
              <a:t>ocational school extremely gender segregated: 99% of students who choose carpentry are men, 9 out of 10 students who choose at health and welfare studies are female. </a:t>
            </a:r>
          </a:p>
          <a:p>
            <a:r>
              <a:rPr lang="en-US" dirty="0" smtClean="0"/>
              <a:t>2010 the proportion of tertiary degrees awarded to Norwegian women was 83% in health and welfare studies but only 20% in computer sciences</a:t>
            </a:r>
          </a:p>
          <a:p>
            <a:r>
              <a:rPr lang="en-US" dirty="0" smtClean="0"/>
              <a:t>Structural discrimination: easier to ”build on” and continue with higher education within the male dominated subjects than the female</a:t>
            </a:r>
          </a:p>
          <a:p>
            <a:r>
              <a:rPr lang="en-US" dirty="0" smtClean="0"/>
              <a:t>Result: 22 % of women have full time work after end of education. For </a:t>
            </a:r>
            <a:r>
              <a:rPr lang="en-US" dirty="0" err="1" smtClean="0"/>
              <a:t>carpenty</a:t>
            </a:r>
            <a:r>
              <a:rPr lang="en-US" dirty="0" smtClean="0"/>
              <a:t> and electrician are the numbers 84 % and 81 %   </a:t>
            </a:r>
          </a:p>
          <a:p>
            <a:r>
              <a:rPr lang="en-US" dirty="0" smtClean="0"/>
              <a:t>. </a:t>
            </a:r>
          </a:p>
          <a:p>
            <a:endParaRPr lang="en-US" dirty="0"/>
          </a:p>
        </p:txBody>
      </p:sp>
    </p:spTree>
    <p:extLst>
      <p:ext uri="{BB962C8B-B14F-4D97-AF65-F5344CB8AC3E}">
        <p14:creationId xmlns:p14="http://schemas.microsoft.com/office/powerpoint/2010/main" val="9006792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smtClean="0"/>
              <a:t>Case:  Macedonia - Child Friendly School </a:t>
            </a:r>
            <a:endParaRPr lang="en-US" dirty="0"/>
          </a:p>
        </p:txBody>
      </p:sp>
      <p:sp>
        <p:nvSpPr>
          <p:cNvPr id="3" name="Plassholder for innhold 2"/>
          <p:cNvSpPr>
            <a:spLocks noGrp="1"/>
          </p:cNvSpPr>
          <p:nvPr>
            <p:ph idx="1"/>
          </p:nvPr>
        </p:nvSpPr>
        <p:spPr/>
        <p:txBody>
          <a:bodyPr/>
          <a:lstStyle/>
          <a:p>
            <a:r>
              <a:rPr lang="en-US" dirty="0"/>
              <a:t>C</a:t>
            </a:r>
            <a:r>
              <a:rPr lang="en-US" dirty="0" smtClean="0"/>
              <a:t>hild-friendliness </a:t>
            </a:r>
            <a:r>
              <a:rPr lang="en-US" dirty="0"/>
              <a:t>is defined in terms of these dimensions of education: </a:t>
            </a:r>
            <a:endParaRPr lang="en-US" dirty="0" smtClean="0"/>
          </a:p>
          <a:p>
            <a:r>
              <a:rPr lang="en-US" dirty="0" smtClean="0"/>
              <a:t>(</a:t>
            </a:r>
            <a:r>
              <a:rPr lang="en-US" dirty="0"/>
              <a:t>1) </a:t>
            </a:r>
            <a:r>
              <a:rPr lang="en-US" dirty="0" smtClean="0"/>
              <a:t>inclusiveness </a:t>
            </a:r>
          </a:p>
          <a:p>
            <a:r>
              <a:rPr lang="en-US" dirty="0" smtClean="0"/>
              <a:t>(</a:t>
            </a:r>
            <a:r>
              <a:rPr lang="en-US" dirty="0"/>
              <a:t>2) </a:t>
            </a:r>
            <a:r>
              <a:rPr lang="en-US" dirty="0" smtClean="0"/>
              <a:t>effectiveness </a:t>
            </a:r>
          </a:p>
          <a:p>
            <a:r>
              <a:rPr lang="en-US" dirty="0" smtClean="0"/>
              <a:t>(</a:t>
            </a:r>
            <a:r>
              <a:rPr lang="en-US" dirty="0"/>
              <a:t>3) health, safety and protection in school </a:t>
            </a:r>
            <a:r>
              <a:rPr lang="en-US" dirty="0" smtClean="0"/>
              <a:t>environments </a:t>
            </a:r>
          </a:p>
          <a:p>
            <a:r>
              <a:rPr lang="en-US" dirty="0" smtClean="0"/>
              <a:t>(</a:t>
            </a:r>
            <a:r>
              <a:rPr lang="en-US" dirty="0"/>
              <a:t>4) gender responsiveness </a:t>
            </a:r>
            <a:r>
              <a:rPr lang="en-US" dirty="0" smtClean="0"/>
              <a:t> </a:t>
            </a:r>
          </a:p>
          <a:p>
            <a:r>
              <a:rPr lang="en-US" dirty="0" smtClean="0"/>
              <a:t>(</a:t>
            </a:r>
            <a:r>
              <a:rPr lang="en-US" dirty="0"/>
              <a:t>5) involvement or participation of students, parents and community members in the life and work of the school and the community. </a:t>
            </a:r>
          </a:p>
        </p:txBody>
      </p:sp>
    </p:spTree>
    <p:extLst>
      <p:ext uri="{BB962C8B-B14F-4D97-AF65-F5344CB8AC3E}">
        <p14:creationId xmlns:p14="http://schemas.microsoft.com/office/powerpoint/2010/main" val="11276423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en-US"/>
          </a:p>
        </p:txBody>
      </p:sp>
      <p:sp>
        <p:nvSpPr>
          <p:cNvPr id="3" name="Plassholder for innhold 2"/>
          <p:cNvSpPr>
            <a:spLocks noGrp="1"/>
          </p:cNvSpPr>
          <p:nvPr>
            <p:ph idx="1"/>
          </p:nvPr>
        </p:nvSpPr>
        <p:spPr/>
        <p:txBody>
          <a:bodyPr>
            <a:normAutofit fontScale="85000" lnSpcReduction="10000"/>
          </a:bodyPr>
          <a:lstStyle/>
          <a:p>
            <a:r>
              <a:rPr lang="en-US" dirty="0"/>
              <a:t>95 per cent of children attend primary school, with no significant differences between girls and boys, rural and urban areas, or geographical </a:t>
            </a:r>
            <a:r>
              <a:rPr lang="en-US" dirty="0" smtClean="0"/>
              <a:t>regions (2008)</a:t>
            </a:r>
          </a:p>
          <a:p>
            <a:r>
              <a:rPr lang="en-US" dirty="0" smtClean="0"/>
              <a:t>Access </a:t>
            </a:r>
            <a:r>
              <a:rPr lang="en-US" dirty="0"/>
              <a:t>to </a:t>
            </a:r>
            <a:r>
              <a:rPr lang="en-US" dirty="0" smtClean="0"/>
              <a:t>early </a:t>
            </a:r>
            <a:r>
              <a:rPr lang="en-US" dirty="0"/>
              <a:t>childhood education is extremely low, at 10.7 per </a:t>
            </a:r>
            <a:r>
              <a:rPr lang="en-US" dirty="0" smtClean="0"/>
              <a:t>cent</a:t>
            </a:r>
          </a:p>
          <a:p>
            <a:r>
              <a:rPr lang="en-US" dirty="0"/>
              <a:t>40 per cent of teenagers do not finish secondary school.</a:t>
            </a:r>
            <a:endParaRPr lang="en-US" dirty="0" smtClean="0"/>
          </a:p>
          <a:p>
            <a:r>
              <a:rPr lang="en-US" dirty="0" smtClean="0"/>
              <a:t>Macedonia </a:t>
            </a:r>
            <a:r>
              <a:rPr lang="en-US" dirty="0"/>
              <a:t>ratified the CRC in December 1993 and has adopted international policies that call for inclusive education as a strategy to achieve the Education for All (EFA) goals</a:t>
            </a:r>
            <a:r>
              <a:rPr lang="en-US" dirty="0" smtClean="0"/>
              <a:t>. Reforms </a:t>
            </a:r>
            <a:r>
              <a:rPr lang="en-US" dirty="0"/>
              <a:t>related to inclusiveness </a:t>
            </a:r>
            <a:r>
              <a:rPr lang="en-US" dirty="0" smtClean="0"/>
              <a:t>–more policy than </a:t>
            </a:r>
            <a:r>
              <a:rPr lang="en-US" dirty="0"/>
              <a:t>practice.</a:t>
            </a:r>
            <a:endParaRPr lang="en-US" dirty="0" smtClean="0"/>
          </a:p>
          <a:p>
            <a:r>
              <a:rPr lang="en-US" dirty="0" smtClean="0"/>
              <a:t>Local </a:t>
            </a:r>
            <a:r>
              <a:rPr lang="en-US" dirty="0"/>
              <a:t>schools and communities do not have a system for tracking enrolment of local populations or for working with non-governmental organizations (NGOs) to ensure EFA at the local level (UNICEF, 2007a</a:t>
            </a:r>
            <a:r>
              <a:rPr lang="en-US" dirty="0" smtClean="0"/>
              <a:t>).</a:t>
            </a:r>
          </a:p>
          <a:p>
            <a:r>
              <a:rPr lang="en-US" dirty="0" smtClean="0"/>
              <a:t>Low school effectiveness - </a:t>
            </a:r>
            <a:r>
              <a:rPr lang="nb-NO" dirty="0" err="1" smtClean="0"/>
              <a:t>Macedonia</a:t>
            </a:r>
            <a:r>
              <a:rPr lang="nb-NO" dirty="0" smtClean="0"/>
              <a:t> </a:t>
            </a:r>
            <a:r>
              <a:rPr lang="nb-NO" dirty="0" err="1" smtClean="0"/>
              <a:t>ranked</a:t>
            </a:r>
            <a:r>
              <a:rPr lang="nb-NO" dirty="0" smtClean="0"/>
              <a:t> </a:t>
            </a:r>
            <a:r>
              <a:rPr lang="nb-NO" dirty="0" err="1" smtClean="0"/>
              <a:t>the</a:t>
            </a:r>
            <a:r>
              <a:rPr lang="nb-NO" dirty="0" smtClean="0"/>
              <a:t> </a:t>
            </a:r>
            <a:r>
              <a:rPr lang="en-US" dirty="0" smtClean="0"/>
              <a:t>lowest on absolute disadvantage of the nine countries  (TIMMS, PISA,PIRLS)</a:t>
            </a:r>
            <a:endParaRPr lang="en-US" dirty="0"/>
          </a:p>
        </p:txBody>
      </p:sp>
    </p:spTree>
    <p:extLst>
      <p:ext uri="{BB962C8B-B14F-4D97-AF65-F5344CB8AC3E}">
        <p14:creationId xmlns:p14="http://schemas.microsoft.com/office/powerpoint/2010/main" val="4596133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838200" y="365125"/>
            <a:ext cx="10515600" cy="1325563"/>
          </a:xfrm>
        </p:spPr>
        <p:txBody>
          <a:bodyPr>
            <a:noAutofit/>
          </a:bodyPr>
          <a:lstStyle/>
          <a:p>
            <a:r>
              <a:rPr lang="nb-NO" sz="2400" b="1" dirty="0" err="1" smtClean="0"/>
              <a:t>Traditionally</a:t>
            </a:r>
            <a:r>
              <a:rPr lang="nb-NO" sz="2400" b="1" dirty="0" smtClean="0"/>
              <a:t> </a:t>
            </a:r>
            <a:r>
              <a:rPr lang="nb-NO" sz="2400" b="1" dirty="0" err="1" smtClean="0"/>
              <a:t>the</a:t>
            </a:r>
            <a:r>
              <a:rPr lang="nb-NO" sz="2400" b="1" dirty="0" smtClean="0"/>
              <a:t> </a:t>
            </a:r>
            <a:r>
              <a:rPr lang="nb-NO" sz="2400" b="1" dirty="0" err="1" smtClean="0"/>
              <a:t>focus</a:t>
            </a:r>
            <a:r>
              <a:rPr lang="nb-NO" sz="2400" b="1" dirty="0" smtClean="0"/>
              <a:t> </a:t>
            </a:r>
            <a:r>
              <a:rPr lang="nb-NO" sz="2400" b="1" dirty="0" err="1" smtClean="0"/>
              <a:t>on</a:t>
            </a:r>
            <a:r>
              <a:rPr lang="nb-NO" sz="2400" b="1" dirty="0" smtClean="0"/>
              <a:t> </a:t>
            </a:r>
            <a:r>
              <a:rPr lang="nb-NO" sz="2400" b="1" dirty="0" err="1" smtClean="0"/>
              <a:t>how</a:t>
            </a:r>
            <a:r>
              <a:rPr lang="nb-NO" sz="2400" b="1" dirty="0" smtClean="0"/>
              <a:t> to </a:t>
            </a:r>
            <a:r>
              <a:rPr lang="nb-NO" sz="2400" b="1" dirty="0" err="1" smtClean="0"/>
              <a:t>measure</a:t>
            </a:r>
            <a:r>
              <a:rPr lang="nb-NO" sz="2400" b="1" dirty="0" smtClean="0"/>
              <a:t> </a:t>
            </a:r>
            <a:r>
              <a:rPr lang="nb-NO" sz="2400" b="1" dirty="0" err="1" smtClean="0"/>
              <a:t>gender</a:t>
            </a:r>
            <a:r>
              <a:rPr lang="nb-NO" sz="2400" b="1" dirty="0" smtClean="0"/>
              <a:t> </a:t>
            </a:r>
            <a:r>
              <a:rPr lang="nb-NO" sz="2400" b="1" dirty="0" err="1" smtClean="0"/>
              <a:t>equality</a:t>
            </a:r>
            <a:r>
              <a:rPr lang="nb-NO" sz="2400" b="1" dirty="0" smtClean="0"/>
              <a:t> has </a:t>
            </a:r>
            <a:r>
              <a:rPr lang="nb-NO" sz="2400" b="1" dirty="0" err="1" smtClean="0"/>
              <a:t>been</a:t>
            </a:r>
            <a:r>
              <a:rPr lang="nb-NO" sz="2400" b="1" dirty="0" smtClean="0"/>
              <a:t> to </a:t>
            </a:r>
            <a:r>
              <a:rPr lang="nb-NO" sz="2400" b="1" dirty="0" err="1" smtClean="0"/>
              <a:t>measure</a:t>
            </a:r>
            <a:r>
              <a:rPr lang="nb-NO" sz="2400" b="1" dirty="0" smtClean="0"/>
              <a:t> </a:t>
            </a:r>
            <a:r>
              <a:rPr lang="nb-NO" sz="2400" b="1" dirty="0" err="1" smtClean="0"/>
              <a:t>gender</a:t>
            </a:r>
            <a:r>
              <a:rPr lang="nb-NO" sz="2400" b="1" dirty="0" smtClean="0"/>
              <a:t> </a:t>
            </a:r>
            <a:r>
              <a:rPr lang="nb-NO" sz="2400" b="1" dirty="0" err="1" smtClean="0"/>
              <a:t>parity</a:t>
            </a:r>
            <a:r>
              <a:rPr lang="nb-NO" sz="2400" b="1" dirty="0" smtClean="0"/>
              <a:t> . In </a:t>
            </a:r>
            <a:r>
              <a:rPr lang="nb-NO" sz="2400" b="1" dirty="0" err="1" smtClean="0"/>
              <a:t>this</a:t>
            </a:r>
            <a:r>
              <a:rPr lang="nb-NO" sz="2400" b="1" dirty="0" smtClean="0"/>
              <a:t> </a:t>
            </a:r>
            <a:r>
              <a:rPr lang="nb-NO" sz="2400" b="1" dirty="0" err="1" smtClean="0"/>
              <a:t>presentation</a:t>
            </a:r>
            <a:r>
              <a:rPr lang="nb-NO" sz="2400" b="1" dirty="0" smtClean="0"/>
              <a:t>, </a:t>
            </a:r>
            <a:r>
              <a:rPr lang="nb-NO" sz="2400" b="1" dirty="0" err="1" smtClean="0"/>
              <a:t>other</a:t>
            </a:r>
            <a:r>
              <a:rPr lang="nb-NO" sz="2400" b="1" dirty="0" smtClean="0"/>
              <a:t> </a:t>
            </a:r>
            <a:r>
              <a:rPr lang="nb-NO" sz="2400" b="1" dirty="0" err="1" smtClean="0"/>
              <a:t>factors</a:t>
            </a:r>
            <a:r>
              <a:rPr lang="nb-NO" sz="2400" b="1" dirty="0" smtClean="0"/>
              <a:t> </a:t>
            </a:r>
            <a:r>
              <a:rPr lang="nb-NO" sz="2400" b="1" dirty="0" err="1" smtClean="0"/>
              <a:t>will</a:t>
            </a:r>
            <a:r>
              <a:rPr lang="nb-NO" sz="2400" b="1" dirty="0" smtClean="0"/>
              <a:t> be </a:t>
            </a:r>
            <a:r>
              <a:rPr lang="nb-NO" sz="2400" b="1" dirty="0" err="1" smtClean="0"/>
              <a:t>analyzed</a:t>
            </a:r>
            <a:r>
              <a:rPr lang="nb-NO" sz="2400" b="1" dirty="0" smtClean="0"/>
              <a:t> and </a:t>
            </a:r>
            <a:r>
              <a:rPr lang="nb-NO" sz="2400" b="1" dirty="0" err="1" smtClean="0"/>
              <a:t>seen</a:t>
            </a:r>
            <a:r>
              <a:rPr lang="nb-NO" sz="2400" b="1" dirty="0" smtClean="0"/>
              <a:t> as more </a:t>
            </a:r>
            <a:r>
              <a:rPr lang="nb-NO" sz="2400" b="1" dirty="0" err="1" smtClean="0"/>
              <a:t>important</a:t>
            </a:r>
            <a:endParaRPr lang="nb-NO" sz="2400" b="1" dirty="0"/>
          </a:p>
        </p:txBody>
      </p:sp>
      <p:sp>
        <p:nvSpPr>
          <p:cNvPr id="3" name="Plassholder for innhold 2"/>
          <p:cNvSpPr>
            <a:spLocks noGrp="1"/>
          </p:cNvSpPr>
          <p:nvPr>
            <p:ph idx="1"/>
          </p:nvPr>
        </p:nvSpPr>
        <p:spPr>
          <a:xfrm>
            <a:off x="914400" y="2039007"/>
            <a:ext cx="10439400" cy="4137956"/>
          </a:xfrm>
        </p:spPr>
        <p:txBody>
          <a:bodyPr>
            <a:normAutofit lnSpcReduction="10000"/>
          </a:bodyPr>
          <a:lstStyle/>
          <a:p>
            <a:r>
              <a:rPr lang="en-GB" dirty="0" smtClean="0"/>
              <a:t>Recent trends </a:t>
            </a:r>
            <a:r>
              <a:rPr lang="en-GB" dirty="0" err="1" smtClean="0"/>
              <a:t>analyze</a:t>
            </a:r>
            <a:r>
              <a:rPr lang="en-GB" dirty="0" smtClean="0"/>
              <a:t> gender equality as a 'relational process' through the educational systems, norms and values are institutionalised within them </a:t>
            </a:r>
          </a:p>
          <a:p>
            <a:r>
              <a:rPr lang="en-GB" dirty="0" smtClean="0"/>
              <a:t>To demonstrate this relational process, I will break down 'gender equality' into three connected parts and identifying indicators often used to measure effectiveness of each component</a:t>
            </a:r>
            <a:r>
              <a:rPr lang="nb-NO" dirty="0" smtClean="0">
                <a:effectLst/>
              </a:rPr>
              <a:t> </a:t>
            </a:r>
          </a:p>
          <a:p>
            <a:r>
              <a:rPr lang="en-GB" dirty="0"/>
              <a:t>T</a:t>
            </a:r>
            <a:r>
              <a:rPr lang="en-GB" dirty="0" smtClean="0"/>
              <a:t>he </a:t>
            </a:r>
            <a:r>
              <a:rPr lang="en-GB" dirty="0"/>
              <a:t>operation of rights </a:t>
            </a:r>
            <a:r>
              <a:rPr lang="en-GB" dirty="0" smtClean="0"/>
              <a:t>is viewed as circular - rights </a:t>
            </a:r>
            <a:r>
              <a:rPr lang="en-GB" dirty="0"/>
              <a:t>in each of these aspects linking positively to other rights. These rights are indivisible, </a:t>
            </a:r>
            <a:r>
              <a:rPr lang="en-GB" dirty="0" smtClean="0"/>
              <a:t>translate </a:t>
            </a:r>
            <a:r>
              <a:rPr lang="en-GB" dirty="0"/>
              <a:t>into a </a:t>
            </a:r>
            <a:r>
              <a:rPr lang="en-GB" dirty="0" smtClean="0"/>
              <a:t>programme </a:t>
            </a:r>
            <a:r>
              <a:rPr lang="en-GB" dirty="0"/>
              <a:t>of action </a:t>
            </a:r>
            <a:r>
              <a:rPr lang="en-GB" dirty="0" smtClean="0"/>
              <a:t>to promote </a:t>
            </a:r>
            <a:r>
              <a:rPr lang="en-GB" dirty="0"/>
              <a:t>both gender parity and gender equality. </a:t>
            </a:r>
            <a:endParaRPr lang="nb-NO" dirty="0"/>
          </a:p>
          <a:p>
            <a:endParaRPr lang="nb-NO" dirty="0"/>
          </a:p>
        </p:txBody>
      </p:sp>
    </p:spTree>
    <p:extLst>
      <p:ext uri="{BB962C8B-B14F-4D97-AF65-F5344CB8AC3E}">
        <p14:creationId xmlns:p14="http://schemas.microsoft.com/office/powerpoint/2010/main" val="9187506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a:t>Where did the framework and the standards come </a:t>
            </a:r>
            <a:r>
              <a:rPr lang="en-US" dirty="0" smtClean="0"/>
              <a:t>from ?</a:t>
            </a:r>
            <a:endParaRPr lang="en-US" dirty="0"/>
          </a:p>
        </p:txBody>
      </p:sp>
      <p:sp>
        <p:nvSpPr>
          <p:cNvPr id="3" name="Plassholder for innhold 2"/>
          <p:cNvSpPr>
            <a:spLocks noGrp="1"/>
          </p:cNvSpPr>
          <p:nvPr>
            <p:ph idx="1"/>
          </p:nvPr>
        </p:nvSpPr>
        <p:spPr/>
        <p:txBody>
          <a:bodyPr>
            <a:normAutofit fontScale="92500"/>
          </a:bodyPr>
          <a:lstStyle/>
          <a:p>
            <a:r>
              <a:rPr lang="en-US" dirty="0"/>
              <a:t>UNICEF identified a team of individuals from the </a:t>
            </a:r>
            <a:r>
              <a:rPr lang="en-US" dirty="0" err="1"/>
              <a:t>MoES</a:t>
            </a:r>
            <a:r>
              <a:rPr lang="en-US" dirty="0"/>
              <a:t> and from area universities, including experts in child rights and in child-</a:t>
            </a:r>
            <a:r>
              <a:rPr lang="en-US" dirty="0" err="1"/>
              <a:t>centred</a:t>
            </a:r>
            <a:r>
              <a:rPr lang="en-US" dirty="0"/>
              <a:t> pedagogy, to be part of Macedonia’s national CFS team. This team built on and used the materials and experiences of other countries in developing </a:t>
            </a:r>
            <a:r>
              <a:rPr lang="en-US" dirty="0" smtClean="0"/>
              <a:t>CFS</a:t>
            </a:r>
          </a:p>
          <a:p>
            <a:r>
              <a:rPr lang="en-US" dirty="0" smtClean="0"/>
              <a:t> </a:t>
            </a:r>
            <a:r>
              <a:rPr lang="en-US" i="1" dirty="0"/>
              <a:t>Assessing Child-Friendly Schools: A Guide for </a:t>
            </a:r>
            <a:r>
              <a:rPr lang="en-US" i="1" dirty="0" err="1"/>
              <a:t>Programme</a:t>
            </a:r>
            <a:r>
              <a:rPr lang="en-US" i="1" dirty="0"/>
              <a:t> Managers in East Asia and the </a:t>
            </a:r>
            <a:r>
              <a:rPr lang="en-US" i="1" dirty="0" smtClean="0"/>
              <a:t>Pacific manual </a:t>
            </a:r>
            <a:r>
              <a:rPr lang="en-US" dirty="0"/>
              <a:t>(UNICEF, 2006</a:t>
            </a:r>
            <a:r>
              <a:rPr lang="en-US" dirty="0" smtClean="0"/>
              <a:t>)</a:t>
            </a:r>
          </a:p>
          <a:p>
            <a:r>
              <a:rPr lang="nb-NO" dirty="0" err="1" smtClean="0"/>
              <a:t>Macedonian</a:t>
            </a:r>
            <a:r>
              <a:rPr lang="nb-NO" dirty="0" smtClean="0"/>
              <a:t> </a:t>
            </a:r>
            <a:r>
              <a:rPr lang="nb-NO" dirty="0" err="1" smtClean="0"/>
              <a:t>MoE</a:t>
            </a:r>
            <a:r>
              <a:rPr lang="nb-NO" dirty="0" smtClean="0"/>
              <a:t> </a:t>
            </a:r>
            <a:r>
              <a:rPr lang="nb-NO" dirty="0" err="1" smtClean="0"/>
              <a:t>participated</a:t>
            </a:r>
            <a:r>
              <a:rPr lang="nb-NO" dirty="0" smtClean="0"/>
              <a:t> in CFS </a:t>
            </a:r>
            <a:r>
              <a:rPr lang="nb-NO" dirty="0"/>
              <a:t>workshop in </a:t>
            </a:r>
            <a:r>
              <a:rPr lang="nb-NO" dirty="0" smtClean="0"/>
              <a:t>Thailand. </a:t>
            </a:r>
            <a:r>
              <a:rPr lang="nb-NO" dirty="0" err="1" smtClean="0"/>
              <a:t>Observed</a:t>
            </a:r>
            <a:r>
              <a:rPr lang="nb-NO" dirty="0" smtClean="0"/>
              <a:t> Thai </a:t>
            </a:r>
            <a:r>
              <a:rPr lang="nb-NO" dirty="0" err="1"/>
              <a:t>ministry</a:t>
            </a:r>
            <a:r>
              <a:rPr lang="nb-NO" dirty="0"/>
              <a:t> </a:t>
            </a:r>
            <a:r>
              <a:rPr lang="nb-NO" dirty="0" err="1"/>
              <a:t>of</a:t>
            </a:r>
            <a:r>
              <a:rPr lang="nb-NO" dirty="0"/>
              <a:t> </a:t>
            </a:r>
            <a:r>
              <a:rPr lang="nb-NO" dirty="0" err="1"/>
              <a:t>education’s</a:t>
            </a:r>
            <a:r>
              <a:rPr lang="nb-NO" dirty="0"/>
              <a:t> </a:t>
            </a:r>
            <a:r>
              <a:rPr lang="nb-NO" dirty="0" err="1"/>
              <a:t>strong</a:t>
            </a:r>
            <a:r>
              <a:rPr lang="nb-NO" dirty="0"/>
              <a:t> </a:t>
            </a:r>
            <a:r>
              <a:rPr lang="nb-NO" dirty="0" err="1"/>
              <a:t>sense</a:t>
            </a:r>
            <a:r>
              <a:rPr lang="nb-NO" dirty="0"/>
              <a:t> </a:t>
            </a:r>
            <a:r>
              <a:rPr lang="nb-NO" dirty="0" err="1"/>
              <a:t>of</a:t>
            </a:r>
            <a:r>
              <a:rPr lang="nb-NO" dirty="0"/>
              <a:t> </a:t>
            </a:r>
            <a:r>
              <a:rPr lang="nb-NO" dirty="0" err="1"/>
              <a:t>ownership</a:t>
            </a:r>
            <a:r>
              <a:rPr lang="nb-NO" dirty="0"/>
              <a:t> in </a:t>
            </a:r>
            <a:r>
              <a:rPr lang="nb-NO" dirty="0" err="1"/>
              <a:t>the</a:t>
            </a:r>
            <a:r>
              <a:rPr lang="nb-NO" dirty="0"/>
              <a:t> </a:t>
            </a:r>
            <a:r>
              <a:rPr lang="nb-NO" dirty="0" err="1"/>
              <a:t>process</a:t>
            </a:r>
            <a:r>
              <a:rPr lang="nb-NO" dirty="0"/>
              <a:t>. </a:t>
            </a:r>
            <a:r>
              <a:rPr lang="nb-NO" dirty="0" smtClean="0"/>
              <a:t>CFS </a:t>
            </a:r>
            <a:r>
              <a:rPr lang="nb-NO" dirty="0" err="1"/>
              <a:t>principles</a:t>
            </a:r>
            <a:r>
              <a:rPr lang="nb-NO" dirty="0"/>
              <a:t> </a:t>
            </a:r>
            <a:r>
              <a:rPr lang="nb-NO" dirty="0" err="1"/>
              <a:t>are</a:t>
            </a:r>
            <a:r>
              <a:rPr lang="nb-NO" dirty="0"/>
              <a:t> </a:t>
            </a:r>
            <a:r>
              <a:rPr lang="nb-NO" dirty="0" err="1"/>
              <a:t>mainstreamed</a:t>
            </a:r>
            <a:r>
              <a:rPr lang="nb-NO" dirty="0"/>
              <a:t> in </a:t>
            </a:r>
            <a:r>
              <a:rPr lang="nb-NO" dirty="0" err="1"/>
              <a:t>the</a:t>
            </a:r>
            <a:r>
              <a:rPr lang="nb-NO" dirty="0"/>
              <a:t> </a:t>
            </a:r>
            <a:r>
              <a:rPr lang="nb-NO" dirty="0" err="1"/>
              <a:t>country’s</a:t>
            </a:r>
            <a:r>
              <a:rPr lang="nb-NO" dirty="0"/>
              <a:t> </a:t>
            </a:r>
            <a:r>
              <a:rPr lang="nb-NO" dirty="0" err="1"/>
              <a:t>education</a:t>
            </a:r>
            <a:r>
              <a:rPr lang="nb-NO" dirty="0"/>
              <a:t> </a:t>
            </a:r>
            <a:r>
              <a:rPr lang="nb-NO" dirty="0" err="1"/>
              <a:t>strategy</a:t>
            </a:r>
            <a:r>
              <a:rPr lang="nb-NO" dirty="0"/>
              <a:t>; </a:t>
            </a:r>
            <a:r>
              <a:rPr lang="nb-NO" dirty="0" err="1"/>
              <a:t>there</a:t>
            </a:r>
            <a:r>
              <a:rPr lang="nb-NO" dirty="0"/>
              <a:t> is </a:t>
            </a:r>
            <a:r>
              <a:rPr lang="nb-NO" dirty="0" err="1"/>
              <a:t>active</a:t>
            </a:r>
            <a:r>
              <a:rPr lang="nb-NO" dirty="0"/>
              <a:t> </a:t>
            </a:r>
            <a:r>
              <a:rPr lang="nb-NO" dirty="0" err="1"/>
              <a:t>family</a:t>
            </a:r>
            <a:r>
              <a:rPr lang="nb-NO" dirty="0"/>
              <a:t>/</a:t>
            </a:r>
            <a:r>
              <a:rPr lang="nb-NO" dirty="0" err="1"/>
              <a:t>community</a:t>
            </a:r>
            <a:r>
              <a:rPr lang="nb-NO" dirty="0"/>
              <a:t> </a:t>
            </a:r>
            <a:r>
              <a:rPr lang="nb-NO" dirty="0" err="1"/>
              <a:t>participation</a:t>
            </a:r>
            <a:r>
              <a:rPr lang="nb-NO" dirty="0"/>
              <a:t>; </a:t>
            </a:r>
            <a:r>
              <a:rPr lang="nb-NO" dirty="0" smtClean="0"/>
              <a:t>CFS </a:t>
            </a:r>
            <a:r>
              <a:rPr lang="nb-NO" dirty="0" err="1"/>
              <a:t>components</a:t>
            </a:r>
            <a:r>
              <a:rPr lang="nb-NO" dirty="0"/>
              <a:t> </a:t>
            </a:r>
            <a:r>
              <a:rPr lang="nb-NO" dirty="0" err="1"/>
              <a:t>are</a:t>
            </a:r>
            <a:r>
              <a:rPr lang="nb-NO" dirty="0"/>
              <a:t> </a:t>
            </a:r>
            <a:r>
              <a:rPr lang="nb-NO" dirty="0" err="1"/>
              <a:t>well</a:t>
            </a:r>
            <a:r>
              <a:rPr lang="nb-NO" dirty="0"/>
              <a:t> </a:t>
            </a:r>
            <a:r>
              <a:rPr lang="nb-NO" dirty="0" err="1"/>
              <a:t>developed</a:t>
            </a:r>
            <a:r>
              <a:rPr lang="nb-NO" dirty="0"/>
              <a:t>. </a:t>
            </a:r>
          </a:p>
          <a:p>
            <a:endParaRPr lang="en-US" dirty="0"/>
          </a:p>
        </p:txBody>
      </p:sp>
    </p:spTree>
    <p:extLst>
      <p:ext uri="{BB962C8B-B14F-4D97-AF65-F5344CB8AC3E}">
        <p14:creationId xmlns:p14="http://schemas.microsoft.com/office/powerpoint/2010/main" val="965460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en-US" sz="3600" dirty="0" smtClean="0"/>
              <a:t>what is a </a:t>
            </a:r>
            <a:r>
              <a:rPr lang="en-US" sz="3600" dirty="0"/>
              <a:t>Child-Friendly </a:t>
            </a:r>
            <a:r>
              <a:rPr lang="en-US" sz="3600" dirty="0" smtClean="0"/>
              <a:t>School in practical terms ? </a:t>
            </a:r>
            <a:r>
              <a:rPr lang="en-US" sz="3600" dirty="0"/>
              <a:t>H</a:t>
            </a:r>
            <a:r>
              <a:rPr lang="en-US" sz="3600" dirty="0" smtClean="0"/>
              <a:t>ow can it </a:t>
            </a:r>
            <a:r>
              <a:rPr lang="en-US" sz="3600" dirty="0"/>
              <a:t>be </a:t>
            </a:r>
            <a:r>
              <a:rPr lang="en-US" sz="3600" dirty="0" smtClean="0"/>
              <a:t>achieved and measured</a:t>
            </a:r>
            <a:r>
              <a:rPr lang="en-US" dirty="0" smtClean="0"/>
              <a:t> ?</a:t>
            </a:r>
            <a:endParaRPr lang="en-US" dirty="0"/>
          </a:p>
        </p:txBody>
      </p:sp>
      <p:sp>
        <p:nvSpPr>
          <p:cNvPr id="3" name="Plassholder for innhold 2"/>
          <p:cNvSpPr>
            <a:spLocks noGrp="1"/>
          </p:cNvSpPr>
          <p:nvPr>
            <p:ph idx="1"/>
          </p:nvPr>
        </p:nvSpPr>
        <p:spPr/>
        <p:txBody>
          <a:bodyPr/>
          <a:lstStyle/>
          <a:p>
            <a:r>
              <a:rPr lang="nb-NO" dirty="0" smtClean="0"/>
              <a:t>The team </a:t>
            </a:r>
            <a:r>
              <a:rPr lang="nb-NO" dirty="0" err="1" smtClean="0"/>
              <a:t>began</a:t>
            </a:r>
            <a:r>
              <a:rPr lang="nb-NO" dirty="0" smtClean="0"/>
              <a:t> </a:t>
            </a:r>
            <a:r>
              <a:rPr lang="nb-NO" dirty="0" err="1"/>
              <a:t>the</a:t>
            </a:r>
            <a:r>
              <a:rPr lang="nb-NO" dirty="0"/>
              <a:t> CFS </a:t>
            </a:r>
            <a:r>
              <a:rPr lang="nb-NO" dirty="0" err="1"/>
              <a:t>process</a:t>
            </a:r>
            <a:r>
              <a:rPr lang="nb-NO" dirty="0"/>
              <a:t> by </a:t>
            </a:r>
            <a:r>
              <a:rPr lang="nb-NO" dirty="0" err="1"/>
              <a:t>developing</a:t>
            </a:r>
            <a:r>
              <a:rPr lang="nb-NO" dirty="0"/>
              <a:t> and </a:t>
            </a:r>
            <a:r>
              <a:rPr lang="nb-NO" dirty="0" err="1"/>
              <a:t>implementing</a:t>
            </a:r>
            <a:r>
              <a:rPr lang="nb-NO" dirty="0"/>
              <a:t> a Student Management Information System </a:t>
            </a:r>
            <a:r>
              <a:rPr lang="nb-NO" dirty="0" err="1"/>
              <a:t>together</a:t>
            </a:r>
            <a:r>
              <a:rPr lang="nb-NO" dirty="0"/>
              <a:t> </a:t>
            </a:r>
            <a:r>
              <a:rPr lang="nb-NO" dirty="0" err="1"/>
              <a:t>with</a:t>
            </a:r>
            <a:r>
              <a:rPr lang="nb-NO" dirty="0"/>
              <a:t> </a:t>
            </a:r>
            <a:r>
              <a:rPr lang="nb-NO" dirty="0" err="1"/>
              <a:t>the</a:t>
            </a:r>
            <a:r>
              <a:rPr lang="nb-NO" dirty="0"/>
              <a:t> </a:t>
            </a:r>
            <a:r>
              <a:rPr lang="nb-NO" dirty="0" err="1"/>
              <a:t>school</a:t>
            </a:r>
            <a:r>
              <a:rPr lang="nb-NO" dirty="0"/>
              <a:t> </a:t>
            </a:r>
            <a:r>
              <a:rPr lang="nb-NO" dirty="0" err="1"/>
              <a:t>self-evaluation</a:t>
            </a:r>
            <a:r>
              <a:rPr lang="nb-NO" dirty="0"/>
              <a:t>. </a:t>
            </a:r>
            <a:endParaRPr lang="nb-NO" dirty="0" smtClean="0"/>
          </a:p>
          <a:p>
            <a:r>
              <a:rPr lang="en-US" dirty="0"/>
              <a:t>The outcome indicators were the broad standards to be achieved in each of the dimensions; the key performance areas (KPA) were the specific areas under each of the standards in which the school should be engaged; and the key process indicators (KPI) provided examples of products to be developed or concrete activities to be undertaken at the school level in order to achieve the standards</a:t>
            </a:r>
          </a:p>
        </p:txBody>
      </p:sp>
    </p:spTree>
    <p:extLst>
      <p:ext uri="{BB962C8B-B14F-4D97-AF65-F5344CB8AC3E}">
        <p14:creationId xmlns:p14="http://schemas.microsoft.com/office/powerpoint/2010/main" val="1772387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smtClean="0"/>
              <a:t>Baseline Study</a:t>
            </a:r>
            <a:endParaRPr lang="en-US" dirty="0"/>
          </a:p>
        </p:txBody>
      </p:sp>
      <p:sp>
        <p:nvSpPr>
          <p:cNvPr id="3" name="Plassholder for innhold 2"/>
          <p:cNvSpPr>
            <a:spLocks noGrp="1"/>
          </p:cNvSpPr>
          <p:nvPr>
            <p:ph idx="1"/>
          </p:nvPr>
        </p:nvSpPr>
        <p:spPr/>
        <p:txBody>
          <a:bodyPr/>
          <a:lstStyle/>
          <a:p>
            <a:r>
              <a:rPr lang="en-US" dirty="0"/>
              <a:t>The baseline study began with a comprehensive review of existing laws, guidelines and other documents, including tests, assessments, strategic </a:t>
            </a:r>
            <a:r>
              <a:rPr lang="en-US" dirty="0" smtClean="0"/>
              <a:t>considerations</a:t>
            </a:r>
          </a:p>
          <a:p>
            <a:r>
              <a:rPr lang="en-US" dirty="0" smtClean="0"/>
              <a:t>The researchers </a:t>
            </a:r>
            <a:r>
              <a:rPr lang="en-US" dirty="0"/>
              <a:t>explored each of the six dimensions in four to nine schools. They interviewed key stakeholders (e.g., teachers, students, parents, principals, school psychologists, school pedagogues) individually or in groups, administered questionnaires</a:t>
            </a:r>
            <a:r>
              <a:rPr lang="nb-NO" dirty="0" smtClean="0">
                <a:effectLst/>
              </a:rPr>
              <a:t> </a:t>
            </a:r>
            <a:endParaRPr lang="en-US" dirty="0"/>
          </a:p>
        </p:txBody>
      </p:sp>
    </p:spTree>
    <p:extLst>
      <p:ext uri="{BB962C8B-B14F-4D97-AF65-F5344CB8AC3E}">
        <p14:creationId xmlns:p14="http://schemas.microsoft.com/office/powerpoint/2010/main" val="654867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sz="3100" b="1" dirty="0" smtClean="0"/>
              <a:t>A sample standard (</a:t>
            </a:r>
            <a:r>
              <a:rPr lang="nb-NO" sz="3100" b="1" dirty="0" err="1" smtClean="0"/>
              <a:t>learning</a:t>
            </a:r>
            <a:r>
              <a:rPr lang="nb-NO" sz="3100" b="1" dirty="0" smtClean="0"/>
              <a:t> </a:t>
            </a:r>
            <a:r>
              <a:rPr lang="nb-NO" sz="3100" b="1" dirty="0" err="1" smtClean="0"/>
              <a:t>outcome</a:t>
            </a:r>
            <a:r>
              <a:rPr lang="nb-NO" sz="3100" b="1" dirty="0" smtClean="0"/>
              <a:t>) for </a:t>
            </a:r>
            <a:r>
              <a:rPr lang="nb-NO" sz="3100" b="1" dirty="0" err="1" smtClean="0"/>
              <a:t>inclusiveness</a:t>
            </a:r>
            <a:r>
              <a:rPr lang="nb-NO" sz="3100" b="1" dirty="0" smtClean="0"/>
              <a:t> in a Child-</a:t>
            </a:r>
            <a:r>
              <a:rPr lang="nb-NO" sz="3100" b="1" dirty="0" err="1" smtClean="0"/>
              <a:t>Friendly</a:t>
            </a:r>
            <a:r>
              <a:rPr lang="nb-NO" sz="3100" b="1" dirty="0" smtClean="0"/>
              <a:t> School </a:t>
            </a:r>
            <a:br>
              <a:rPr lang="nb-NO" sz="3100" b="1" dirty="0" smtClean="0"/>
            </a:br>
            <a:r>
              <a:rPr lang="nb-NO" sz="3100" b="1" dirty="0" smtClean="0"/>
              <a:t>Dimension 1: </a:t>
            </a:r>
            <a:r>
              <a:rPr lang="nb-NO" sz="3100" b="1" dirty="0" err="1" smtClean="0"/>
              <a:t>Inclusiveness</a:t>
            </a:r>
            <a:r>
              <a:rPr lang="nb-NO" sz="3100" b="1" dirty="0" smtClean="0"/>
              <a:t> </a:t>
            </a:r>
            <a:r>
              <a:rPr lang="nb-NO" dirty="0" smtClean="0"/>
              <a:t/>
            </a:r>
            <a:br>
              <a:rPr lang="nb-NO" dirty="0" smtClean="0"/>
            </a:br>
            <a:endParaRPr lang="en-US" dirty="0"/>
          </a:p>
        </p:txBody>
      </p:sp>
      <p:sp>
        <p:nvSpPr>
          <p:cNvPr id="3" name="Plassholder for innhold 2"/>
          <p:cNvSpPr>
            <a:spLocks noGrp="1"/>
          </p:cNvSpPr>
          <p:nvPr>
            <p:ph idx="1"/>
          </p:nvPr>
        </p:nvSpPr>
        <p:spPr/>
        <p:txBody>
          <a:bodyPr>
            <a:normAutofit fontScale="85000" lnSpcReduction="20000"/>
          </a:bodyPr>
          <a:lstStyle/>
          <a:p>
            <a:r>
              <a:rPr lang="nb-NO" dirty="0" smtClean="0"/>
              <a:t>Standard </a:t>
            </a:r>
            <a:r>
              <a:rPr lang="nb-NO" dirty="0"/>
              <a:t>1: </a:t>
            </a:r>
            <a:r>
              <a:rPr lang="nb-NO" i="1" dirty="0" err="1"/>
              <a:t>Equality</a:t>
            </a:r>
            <a:r>
              <a:rPr lang="nb-NO" i="1" dirty="0"/>
              <a:t> </a:t>
            </a:r>
            <a:r>
              <a:rPr lang="nb-NO" i="1" dirty="0" err="1"/>
              <a:t>among</a:t>
            </a:r>
            <a:r>
              <a:rPr lang="nb-NO" i="1" dirty="0"/>
              <a:t> all </a:t>
            </a:r>
            <a:r>
              <a:rPr lang="nb-NO" i="1" dirty="0" err="1"/>
              <a:t>children</a:t>
            </a:r>
            <a:r>
              <a:rPr lang="nb-NO" i="1" dirty="0"/>
              <a:t> in </a:t>
            </a:r>
            <a:r>
              <a:rPr lang="nb-NO" i="1" dirty="0" err="1"/>
              <a:t>the</a:t>
            </a:r>
            <a:r>
              <a:rPr lang="nb-NO" i="1" dirty="0"/>
              <a:t> </a:t>
            </a:r>
            <a:r>
              <a:rPr lang="nb-NO" i="1" dirty="0" err="1"/>
              <a:t>process</a:t>
            </a:r>
            <a:r>
              <a:rPr lang="nb-NO" i="1" dirty="0"/>
              <a:t> </a:t>
            </a:r>
            <a:r>
              <a:rPr lang="nb-NO" i="1" dirty="0" err="1"/>
              <a:t>of</a:t>
            </a:r>
            <a:r>
              <a:rPr lang="nb-NO" i="1" dirty="0"/>
              <a:t> </a:t>
            </a:r>
            <a:r>
              <a:rPr lang="nb-NO" i="1" dirty="0" err="1"/>
              <a:t>learning</a:t>
            </a:r>
            <a:r>
              <a:rPr lang="nb-NO" i="1" dirty="0"/>
              <a:t> – all </a:t>
            </a:r>
            <a:r>
              <a:rPr lang="nb-NO" i="1" dirty="0" err="1"/>
              <a:t>children</a:t>
            </a:r>
            <a:r>
              <a:rPr lang="nb-NO" i="1" dirty="0"/>
              <a:t> </a:t>
            </a:r>
            <a:r>
              <a:rPr lang="nb-NO" i="1" dirty="0" err="1"/>
              <a:t>are</a:t>
            </a:r>
            <a:r>
              <a:rPr lang="nb-NO" i="1" dirty="0"/>
              <a:t> </a:t>
            </a:r>
            <a:r>
              <a:rPr lang="nb-NO" i="1" dirty="0" err="1"/>
              <a:t>provided</a:t>
            </a:r>
            <a:r>
              <a:rPr lang="nb-NO" i="1" dirty="0"/>
              <a:t> </a:t>
            </a:r>
            <a:r>
              <a:rPr lang="nb-NO" i="1" dirty="0" err="1"/>
              <a:t>with</a:t>
            </a:r>
            <a:r>
              <a:rPr lang="nb-NO" i="1" dirty="0"/>
              <a:t> </a:t>
            </a:r>
            <a:r>
              <a:rPr lang="nb-NO" i="1" dirty="0" err="1"/>
              <a:t>equal</a:t>
            </a:r>
            <a:r>
              <a:rPr lang="nb-NO" i="1" dirty="0"/>
              <a:t> </a:t>
            </a:r>
            <a:r>
              <a:rPr lang="nb-NO" i="1" dirty="0" err="1"/>
              <a:t>conditions</a:t>
            </a:r>
            <a:r>
              <a:rPr lang="nb-NO" i="1" dirty="0"/>
              <a:t> to </a:t>
            </a:r>
            <a:r>
              <a:rPr lang="nb-NO" i="1" dirty="0" err="1"/>
              <a:t>participate</a:t>
            </a:r>
            <a:r>
              <a:rPr lang="nb-NO" i="1" dirty="0"/>
              <a:t> in </a:t>
            </a:r>
            <a:r>
              <a:rPr lang="nb-NO" i="1" dirty="0" err="1"/>
              <a:t>the</a:t>
            </a:r>
            <a:r>
              <a:rPr lang="nb-NO" i="1" dirty="0"/>
              <a:t> </a:t>
            </a:r>
            <a:r>
              <a:rPr lang="nb-NO" i="1" dirty="0" err="1"/>
              <a:t>teaching</a:t>
            </a:r>
            <a:r>
              <a:rPr lang="nb-NO" i="1" dirty="0"/>
              <a:t> and </a:t>
            </a:r>
            <a:r>
              <a:rPr lang="nb-NO" i="1" dirty="0" err="1"/>
              <a:t>learning</a:t>
            </a:r>
            <a:r>
              <a:rPr lang="nb-NO" i="1" dirty="0"/>
              <a:t> </a:t>
            </a:r>
            <a:r>
              <a:rPr lang="nb-NO" i="1" dirty="0" err="1"/>
              <a:t>process</a:t>
            </a:r>
            <a:r>
              <a:rPr lang="nb-NO" i="1" dirty="0"/>
              <a:t>, </a:t>
            </a:r>
            <a:r>
              <a:rPr lang="nb-NO" i="1" dirty="0" err="1"/>
              <a:t>regardless</a:t>
            </a:r>
            <a:r>
              <a:rPr lang="nb-NO" i="1" dirty="0"/>
              <a:t> </a:t>
            </a:r>
            <a:r>
              <a:rPr lang="nb-NO" i="1" dirty="0" err="1"/>
              <a:t>of</a:t>
            </a:r>
            <a:r>
              <a:rPr lang="nb-NO" i="1" dirty="0"/>
              <a:t> </a:t>
            </a:r>
            <a:r>
              <a:rPr lang="nb-NO" i="1" dirty="0" err="1"/>
              <a:t>their</a:t>
            </a:r>
            <a:r>
              <a:rPr lang="nb-NO" i="1" dirty="0"/>
              <a:t> </a:t>
            </a:r>
            <a:r>
              <a:rPr lang="nb-NO" i="1" dirty="0" err="1"/>
              <a:t>background</a:t>
            </a:r>
            <a:r>
              <a:rPr lang="nb-NO" i="1" dirty="0"/>
              <a:t> or </a:t>
            </a:r>
            <a:r>
              <a:rPr lang="nb-NO" i="1" dirty="0" err="1"/>
              <a:t>abilities</a:t>
            </a:r>
            <a:r>
              <a:rPr lang="nb-NO" i="1" dirty="0"/>
              <a:t>. </a:t>
            </a:r>
            <a:endParaRPr lang="nb-NO" dirty="0"/>
          </a:p>
          <a:p>
            <a:r>
              <a:rPr lang="nb-NO" dirty="0"/>
              <a:t>Key </a:t>
            </a:r>
            <a:r>
              <a:rPr lang="nb-NO" dirty="0" err="1"/>
              <a:t>performance</a:t>
            </a:r>
            <a:r>
              <a:rPr lang="nb-NO" dirty="0"/>
              <a:t> area 1: All </a:t>
            </a:r>
            <a:r>
              <a:rPr lang="nb-NO" dirty="0" err="1"/>
              <a:t>children</a:t>
            </a:r>
            <a:r>
              <a:rPr lang="nb-NO" dirty="0"/>
              <a:t> </a:t>
            </a:r>
            <a:r>
              <a:rPr lang="nb-NO" dirty="0" err="1"/>
              <a:t>attend</a:t>
            </a:r>
            <a:r>
              <a:rPr lang="nb-NO" dirty="0"/>
              <a:t> </a:t>
            </a:r>
            <a:r>
              <a:rPr lang="nb-NO" dirty="0" err="1"/>
              <a:t>school</a:t>
            </a:r>
            <a:r>
              <a:rPr lang="nb-NO" dirty="0"/>
              <a:t> </a:t>
            </a:r>
            <a:r>
              <a:rPr lang="nb-NO" dirty="0" err="1"/>
              <a:t>regardless</a:t>
            </a:r>
            <a:r>
              <a:rPr lang="nb-NO" dirty="0"/>
              <a:t> </a:t>
            </a:r>
            <a:r>
              <a:rPr lang="nb-NO" dirty="0" err="1"/>
              <a:t>of</a:t>
            </a:r>
            <a:r>
              <a:rPr lang="nb-NO" dirty="0"/>
              <a:t> </a:t>
            </a:r>
            <a:r>
              <a:rPr lang="nb-NO" dirty="0" err="1"/>
              <a:t>their</a:t>
            </a:r>
            <a:r>
              <a:rPr lang="nb-NO" dirty="0"/>
              <a:t> </a:t>
            </a:r>
            <a:r>
              <a:rPr lang="nb-NO" dirty="0" err="1"/>
              <a:t>background</a:t>
            </a:r>
            <a:r>
              <a:rPr lang="nb-NO" dirty="0"/>
              <a:t> or </a:t>
            </a:r>
            <a:r>
              <a:rPr lang="nb-NO" dirty="0" err="1"/>
              <a:t>abilities</a:t>
            </a:r>
            <a:r>
              <a:rPr lang="nb-NO" dirty="0"/>
              <a:t>. Key </a:t>
            </a:r>
            <a:r>
              <a:rPr lang="nb-NO" dirty="0" err="1"/>
              <a:t>process</a:t>
            </a:r>
            <a:r>
              <a:rPr lang="nb-NO" dirty="0"/>
              <a:t> </a:t>
            </a:r>
            <a:r>
              <a:rPr lang="nb-NO" dirty="0" err="1"/>
              <a:t>indicators</a:t>
            </a:r>
            <a:r>
              <a:rPr lang="nb-NO" dirty="0"/>
              <a:t> (</a:t>
            </a:r>
            <a:r>
              <a:rPr lang="nb-NO" dirty="0" err="1"/>
              <a:t>five</a:t>
            </a:r>
            <a:r>
              <a:rPr lang="nb-NO" dirty="0"/>
              <a:t> </a:t>
            </a:r>
            <a:r>
              <a:rPr lang="nb-NO" dirty="0" err="1"/>
              <a:t>components</a:t>
            </a:r>
            <a:r>
              <a:rPr lang="nb-NO" dirty="0"/>
              <a:t>) </a:t>
            </a:r>
          </a:p>
          <a:p>
            <a:r>
              <a:rPr lang="nb-NO" b="1" i="1" dirty="0"/>
              <a:t>Component 2: School </a:t>
            </a:r>
            <a:r>
              <a:rPr lang="nb-NO" b="1" i="1" dirty="0" err="1"/>
              <a:t>capacities</a:t>
            </a:r>
            <a:r>
              <a:rPr lang="nb-NO" b="1" i="1" dirty="0"/>
              <a:t> </a:t>
            </a:r>
            <a:endParaRPr lang="nb-NO" dirty="0"/>
          </a:p>
          <a:p>
            <a:r>
              <a:rPr lang="nb-NO" i="1" dirty="0" err="1"/>
              <a:t>Means</a:t>
            </a:r>
            <a:r>
              <a:rPr lang="nb-NO" i="1" dirty="0"/>
              <a:t> </a:t>
            </a:r>
            <a:r>
              <a:rPr lang="nb-NO" i="1" dirty="0" err="1"/>
              <a:t>of</a:t>
            </a:r>
            <a:r>
              <a:rPr lang="nb-NO" i="1" dirty="0"/>
              <a:t> baseline data </a:t>
            </a:r>
            <a:r>
              <a:rPr lang="nb-NO" i="1" dirty="0" err="1"/>
              <a:t>collection</a:t>
            </a:r>
            <a:r>
              <a:rPr lang="nb-NO" i="1" dirty="0"/>
              <a:t>: Visual </a:t>
            </a:r>
            <a:r>
              <a:rPr lang="nb-NO" i="1" dirty="0" err="1"/>
              <a:t>review</a:t>
            </a:r>
            <a:r>
              <a:rPr lang="nb-NO" i="1" dirty="0"/>
              <a:t> </a:t>
            </a:r>
            <a:r>
              <a:rPr lang="nb-NO" i="1" dirty="0" err="1"/>
              <a:t>of</a:t>
            </a:r>
            <a:r>
              <a:rPr lang="nb-NO" i="1" dirty="0"/>
              <a:t> </a:t>
            </a:r>
            <a:r>
              <a:rPr lang="nb-NO" i="1" dirty="0" err="1"/>
              <a:t>the</a:t>
            </a:r>
            <a:r>
              <a:rPr lang="nb-NO" i="1" dirty="0"/>
              <a:t> </a:t>
            </a:r>
            <a:r>
              <a:rPr lang="nb-NO" i="1" dirty="0" err="1"/>
              <a:t>school</a:t>
            </a:r>
            <a:r>
              <a:rPr lang="nb-NO" i="1" dirty="0"/>
              <a:t>. </a:t>
            </a:r>
            <a:endParaRPr lang="nb-NO" dirty="0"/>
          </a:p>
          <a:p>
            <a:r>
              <a:rPr lang="nb-NO" dirty="0"/>
              <a:t>Key </a:t>
            </a:r>
            <a:r>
              <a:rPr lang="nb-NO" dirty="0" err="1"/>
              <a:t>process</a:t>
            </a:r>
            <a:r>
              <a:rPr lang="nb-NO" dirty="0"/>
              <a:t> </a:t>
            </a:r>
            <a:r>
              <a:rPr lang="nb-NO" dirty="0" err="1"/>
              <a:t>indicator</a:t>
            </a:r>
            <a:r>
              <a:rPr lang="nb-NO" dirty="0"/>
              <a:t>, </a:t>
            </a:r>
            <a:r>
              <a:rPr lang="nb-NO" dirty="0" err="1"/>
              <a:t>school</a:t>
            </a:r>
            <a:r>
              <a:rPr lang="nb-NO" dirty="0"/>
              <a:t> </a:t>
            </a:r>
            <a:r>
              <a:rPr lang="nb-NO" dirty="0" err="1"/>
              <a:t>capacities</a:t>
            </a:r>
            <a:r>
              <a:rPr lang="nb-NO" dirty="0"/>
              <a:t>: </a:t>
            </a:r>
          </a:p>
          <a:p>
            <a:r>
              <a:rPr lang="nb-NO" b="1" i="1" dirty="0"/>
              <a:t>The </a:t>
            </a:r>
            <a:r>
              <a:rPr lang="nb-NO" b="1" i="1" dirty="0" err="1"/>
              <a:t>school</a:t>
            </a:r>
            <a:r>
              <a:rPr lang="nb-NO" b="1" i="1" dirty="0"/>
              <a:t> </a:t>
            </a:r>
            <a:r>
              <a:rPr lang="nb-NO" b="1" i="1" dirty="0" err="1"/>
              <a:t>facilities</a:t>
            </a:r>
            <a:r>
              <a:rPr lang="nb-NO" b="1" i="1" dirty="0"/>
              <a:t> </a:t>
            </a:r>
            <a:r>
              <a:rPr lang="nb-NO" b="1" i="1" dirty="0" err="1"/>
              <a:t>are</a:t>
            </a:r>
            <a:r>
              <a:rPr lang="nb-NO" b="1" i="1" dirty="0"/>
              <a:t> </a:t>
            </a:r>
            <a:r>
              <a:rPr lang="nb-NO" b="1" i="1" dirty="0" err="1"/>
              <a:t>physically</a:t>
            </a:r>
            <a:r>
              <a:rPr lang="nb-NO" b="1" i="1" dirty="0"/>
              <a:t> </a:t>
            </a:r>
            <a:r>
              <a:rPr lang="nb-NO" b="1" i="1" dirty="0" err="1"/>
              <a:t>accessible</a:t>
            </a:r>
            <a:r>
              <a:rPr lang="nb-NO" b="1" i="1" dirty="0"/>
              <a:t> for all </a:t>
            </a:r>
            <a:r>
              <a:rPr lang="nb-NO" b="1" i="1" dirty="0" err="1"/>
              <a:t>children</a:t>
            </a:r>
            <a:r>
              <a:rPr lang="nb-NO" b="1" i="1" dirty="0"/>
              <a:t>. </a:t>
            </a:r>
            <a:endParaRPr lang="nb-NO" dirty="0"/>
          </a:p>
          <a:p>
            <a:r>
              <a:rPr lang="nb-NO" dirty="0"/>
              <a:t>Baseline </a:t>
            </a:r>
            <a:r>
              <a:rPr lang="nb-NO" dirty="0" err="1"/>
              <a:t>study</a:t>
            </a:r>
            <a:r>
              <a:rPr lang="nb-NO" dirty="0"/>
              <a:t> </a:t>
            </a:r>
            <a:r>
              <a:rPr lang="nb-NO" dirty="0" err="1"/>
              <a:t>findings</a:t>
            </a:r>
            <a:r>
              <a:rPr lang="nb-NO" dirty="0"/>
              <a:t>: </a:t>
            </a:r>
            <a:r>
              <a:rPr lang="nb-NO" b="1" dirty="0" err="1"/>
              <a:t>Only</a:t>
            </a:r>
            <a:r>
              <a:rPr lang="nb-NO" b="1" dirty="0"/>
              <a:t> </a:t>
            </a:r>
            <a:r>
              <a:rPr lang="nb-NO" b="1" dirty="0" err="1"/>
              <a:t>one</a:t>
            </a:r>
            <a:r>
              <a:rPr lang="nb-NO" b="1" dirty="0"/>
              <a:t> </a:t>
            </a:r>
            <a:r>
              <a:rPr lang="nb-NO" b="1" dirty="0" err="1"/>
              <a:t>of</a:t>
            </a:r>
            <a:r>
              <a:rPr lang="nb-NO" b="1" dirty="0"/>
              <a:t> </a:t>
            </a:r>
            <a:r>
              <a:rPr lang="nb-NO" b="1" dirty="0" err="1"/>
              <a:t>the</a:t>
            </a:r>
            <a:r>
              <a:rPr lang="nb-NO" b="1" dirty="0"/>
              <a:t> </a:t>
            </a:r>
            <a:r>
              <a:rPr lang="nb-NO" b="1" dirty="0" err="1"/>
              <a:t>four</a:t>
            </a:r>
            <a:r>
              <a:rPr lang="nb-NO" b="1" dirty="0"/>
              <a:t> </a:t>
            </a:r>
            <a:r>
              <a:rPr lang="nb-NO" b="1" dirty="0" err="1"/>
              <a:t>schools</a:t>
            </a:r>
            <a:r>
              <a:rPr lang="nb-NO" b="1" dirty="0"/>
              <a:t> </a:t>
            </a:r>
            <a:r>
              <a:rPr lang="nb-NO" b="1" dirty="0" err="1"/>
              <a:t>visited</a:t>
            </a:r>
            <a:r>
              <a:rPr lang="nb-NO" b="1" dirty="0"/>
              <a:t> is </a:t>
            </a:r>
            <a:r>
              <a:rPr lang="nb-NO" b="1" dirty="0" err="1"/>
              <a:t>accessible</a:t>
            </a:r>
            <a:r>
              <a:rPr lang="nb-NO" b="1" dirty="0"/>
              <a:t> to </a:t>
            </a:r>
            <a:r>
              <a:rPr lang="nb-NO" b="1" dirty="0" err="1"/>
              <a:t>children</a:t>
            </a:r>
            <a:r>
              <a:rPr lang="nb-NO" b="1" dirty="0"/>
              <a:t> </a:t>
            </a:r>
            <a:r>
              <a:rPr lang="nb-NO" b="1" dirty="0" err="1"/>
              <a:t>with</a:t>
            </a:r>
            <a:r>
              <a:rPr lang="nb-NO" b="1" dirty="0"/>
              <a:t> </a:t>
            </a:r>
            <a:r>
              <a:rPr lang="nb-NO" b="1" dirty="0" err="1"/>
              <a:t>physical</a:t>
            </a:r>
            <a:r>
              <a:rPr lang="nb-NO" b="1" dirty="0"/>
              <a:t> </a:t>
            </a:r>
            <a:r>
              <a:rPr lang="nb-NO" b="1" dirty="0" err="1"/>
              <a:t>disabilities</a:t>
            </a:r>
            <a:r>
              <a:rPr lang="nb-NO" b="1" dirty="0"/>
              <a:t>. The </a:t>
            </a:r>
            <a:r>
              <a:rPr lang="nb-NO" b="1" dirty="0" err="1"/>
              <a:t>physical</a:t>
            </a:r>
            <a:r>
              <a:rPr lang="nb-NO" b="1" dirty="0"/>
              <a:t> </a:t>
            </a:r>
            <a:r>
              <a:rPr lang="nb-NO" b="1" dirty="0" err="1"/>
              <a:t>space</a:t>
            </a:r>
            <a:r>
              <a:rPr lang="nb-NO" b="1" dirty="0"/>
              <a:t> </a:t>
            </a:r>
            <a:r>
              <a:rPr lang="nb-NO" b="1" dirty="0" err="1"/>
              <a:t>of</a:t>
            </a:r>
            <a:r>
              <a:rPr lang="nb-NO" b="1" dirty="0"/>
              <a:t> </a:t>
            </a:r>
            <a:r>
              <a:rPr lang="nb-NO" b="1" dirty="0" err="1"/>
              <a:t>this</a:t>
            </a:r>
            <a:r>
              <a:rPr lang="nb-NO" b="1" dirty="0"/>
              <a:t> </a:t>
            </a:r>
            <a:r>
              <a:rPr lang="nb-NO" b="1" dirty="0" err="1"/>
              <a:t>accessible</a:t>
            </a:r>
            <a:r>
              <a:rPr lang="nb-NO" b="1" dirty="0"/>
              <a:t> </a:t>
            </a:r>
            <a:r>
              <a:rPr lang="nb-NO" b="1" dirty="0" err="1"/>
              <a:t>school</a:t>
            </a:r>
            <a:r>
              <a:rPr lang="nb-NO" b="1" dirty="0"/>
              <a:t> (</a:t>
            </a:r>
            <a:r>
              <a:rPr lang="nb-NO" b="1" dirty="0" err="1"/>
              <a:t>including</a:t>
            </a:r>
            <a:r>
              <a:rPr lang="nb-NO" b="1" dirty="0"/>
              <a:t> </a:t>
            </a:r>
            <a:r>
              <a:rPr lang="nb-NO" b="1" dirty="0" err="1"/>
              <a:t>the</a:t>
            </a:r>
            <a:r>
              <a:rPr lang="nb-NO" b="1" dirty="0"/>
              <a:t> </a:t>
            </a:r>
            <a:r>
              <a:rPr lang="nb-NO" b="1" dirty="0" err="1"/>
              <a:t>toilet</a:t>
            </a:r>
            <a:r>
              <a:rPr lang="nb-NO" b="1" dirty="0"/>
              <a:t>) is </a:t>
            </a:r>
            <a:r>
              <a:rPr lang="nb-NO" b="1" dirty="0" err="1"/>
              <a:t>on</a:t>
            </a:r>
            <a:r>
              <a:rPr lang="nb-NO" b="1" dirty="0"/>
              <a:t> </a:t>
            </a:r>
            <a:r>
              <a:rPr lang="nb-NO" b="1" dirty="0" err="1"/>
              <a:t>the</a:t>
            </a:r>
            <a:r>
              <a:rPr lang="nb-NO" b="1" dirty="0"/>
              <a:t> </a:t>
            </a:r>
            <a:r>
              <a:rPr lang="nb-NO" b="1" dirty="0" err="1"/>
              <a:t>ground-floor</a:t>
            </a:r>
            <a:r>
              <a:rPr lang="nb-NO" b="1" dirty="0"/>
              <a:t> </a:t>
            </a:r>
            <a:r>
              <a:rPr lang="nb-NO" b="1" dirty="0" err="1"/>
              <a:t>level</a:t>
            </a:r>
            <a:r>
              <a:rPr lang="nb-NO" b="1" dirty="0"/>
              <a:t> </a:t>
            </a:r>
            <a:r>
              <a:rPr lang="nb-NO" b="1" dirty="0" err="1"/>
              <a:t>only</a:t>
            </a:r>
            <a:r>
              <a:rPr lang="nb-NO" b="1" dirty="0"/>
              <a:t>. </a:t>
            </a:r>
            <a:endParaRPr lang="nb-NO" dirty="0"/>
          </a:p>
          <a:p>
            <a:endParaRPr lang="en-US" dirty="0"/>
          </a:p>
        </p:txBody>
      </p:sp>
    </p:spTree>
    <p:extLst>
      <p:ext uri="{BB962C8B-B14F-4D97-AF65-F5344CB8AC3E}">
        <p14:creationId xmlns:p14="http://schemas.microsoft.com/office/powerpoint/2010/main" val="827076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en-US" sz="3600" dirty="0"/>
              <a:t>examples of the findings for each of the six CFS dimensions from the analysis of data from the school site visits</a:t>
            </a:r>
            <a:r>
              <a:rPr lang="en-US" dirty="0"/>
              <a:t>: </a:t>
            </a:r>
          </a:p>
        </p:txBody>
      </p:sp>
      <p:sp>
        <p:nvSpPr>
          <p:cNvPr id="3" name="Plassholder for innhold 2"/>
          <p:cNvSpPr>
            <a:spLocks noGrp="1"/>
          </p:cNvSpPr>
          <p:nvPr>
            <p:ph idx="1"/>
          </p:nvPr>
        </p:nvSpPr>
        <p:spPr/>
        <p:txBody>
          <a:bodyPr>
            <a:normAutofit fontScale="77500" lnSpcReduction="20000"/>
          </a:bodyPr>
          <a:lstStyle/>
          <a:p>
            <a:r>
              <a:rPr lang="nb-NO" i="1" dirty="0"/>
              <a:t>Dimension 1: </a:t>
            </a:r>
            <a:r>
              <a:rPr lang="nb-NO" i="1" dirty="0" err="1"/>
              <a:t>Inclusiveness</a:t>
            </a:r>
            <a:r>
              <a:rPr lang="nb-NO" i="1" dirty="0"/>
              <a:t>. </a:t>
            </a:r>
            <a:r>
              <a:rPr lang="nb-NO" dirty="0" err="1"/>
              <a:t>Some</a:t>
            </a:r>
            <a:r>
              <a:rPr lang="nb-NO" dirty="0"/>
              <a:t> </a:t>
            </a:r>
            <a:r>
              <a:rPr lang="nb-NO" dirty="0" err="1" smtClean="0"/>
              <a:t>special</a:t>
            </a:r>
            <a:r>
              <a:rPr lang="nb-NO" dirty="0" smtClean="0"/>
              <a:t> </a:t>
            </a:r>
            <a:r>
              <a:rPr lang="nb-NO" dirty="0" err="1"/>
              <a:t>provisions</a:t>
            </a:r>
            <a:r>
              <a:rPr lang="nb-NO" dirty="0"/>
              <a:t> or </a:t>
            </a:r>
            <a:r>
              <a:rPr lang="nb-NO" dirty="0" err="1" smtClean="0"/>
              <a:t>activities</a:t>
            </a:r>
            <a:r>
              <a:rPr lang="nb-NO" dirty="0" smtClean="0"/>
              <a:t> </a:t>
            </a:r>
            <a:r>
              <a:rPr lang="nb-NO" dirty="0"/>
              <a:t>to </a:t>
            </a:r>
            <a:r>
              <a:rPr lang="nb-NO" dirty="0" err="1"/>
              <a:t>accommodate</a:t>
            </a:r>
            <a:r>
              <a:rPr lang="nb-NO" dirty="0"/>
              <a:t> and </a:t>
            </a:r>
            <a:r>
              <a:rPr lang="nb-NO" dirty="0" err="1"/>
              <a:t>encourage</a:t>
            </a:r>
            <a:r>
              <a:rPr lang="nb-NO" dirty="0"/>
              <a:t> </a:t>
            </a:r>
            <a:r>
              <a:rPr lang="nb-NO" dirty="0" err="1"/>
              <a:t>attendance</a:t>
            </a:r>
            <a:r>
              <a:rPr lang="nb-NO" dirty="0"/>
              <a:t> </a:t>
            </a:r>
            <a:r>
              <a:rPr lang="nb-NO" dirty="0" err="1"/>
              <a:t>among</a:t>
            </a:r>
            <a:r>
              <a:rPr lang="nb-NO" dirty="0"/>
              <a:t> vulnerable </a:t>
            </a:r>
            <a:r>
              <a:rPr lang="nb-NO" dirty="0" err="1"/>
              <a:t>groups</a:t>
            </a:r>
            <a:r>
              <a:rPr lang="nb-NO" dirty="0"/>
              <a:t>, </a:t>
            </a:r>
            <a:r>
              <a:rPr lang="nb-NO" dirty="0" err="1"/>
              <a:t>such</a:t>
            </a:r>
            <a:r>
              <a:rPr lang="nb-NO" dirty="0"/>
              <a:t> as </a:t>
            </a:r>
            <a:r>
              <a:rPr lang="nb-NO" dirty="0" err="1"/>
              <a:t>children</a:t>
            </a:r>
            <a:r>
              <a:rPr lang="nb-NO" dirty="0"/>
              <a:t> </a:t>
            </a:r>
            <a:r>
              <a:rPr lang="nb-NO" dirty="0" err="1"/>
              <a:t>with</a:t>
            </a:r>
            <a:r>
              <a:rPr lang="nb-NO" dirty="0"/>
              <a:t> </a:t>
            </a:r>
            <a:r>
              <a:rPr lang="nb-NO" dirty="0" err="1" smtClean="0"/>
              <a:t>disabilities</a:t>
            </a:r>
            <a:r>
              <a:rPr lang="nb-NO" dirty="0" smtClean="0"/>
              <a:t>. </a:t>
            </a:r>
            <a:r>
              <a:rPr lang="nb-NO" dirty="0" err="1" smtClean="0"/>
              <a:t>schools</a:t>
            </a:r>
            <a:r>
              <a:rPr lang="nb-NO" dirty="0" smtClean="0"/>
              <a:t> </a:t>
            </a:r>
            <a:r>
              <a:rPr lang="nb-NO" dirty="0" err="1"/>
              <a:t>lack</a:t>
            </a:r>
            <a:r>
              <a:rPr lang="nb-NO" dirty="0"/>
              <a:t> </a:t>
            </a:r>
            <a:r>
              <a:rPr lang="nb-NO" dirty="0" err="1"/>
              <a:t>inclusive</a:t>
            </a:r>
            <a:r>
              <a:rPr lang="nb-NO" dirty="0"/>
              <a:t> </a:t>
            </a:r>
            <a:r>
              <a:rPr lang="nb-NO" dirty="0" err="1"/>
              <a:t>education</a:t>
            </a:r>
            <a:r>
              <a:rPr lang="nb-NO" dirty="0"/>
              <a:t> </a:t>
            </a:r>
            <a:r>
              <a:rPr lang="nb-NO" dirty="0" err="1"/>
              <a:t>policies</a:t>
            </a:r>
            <a:r>
              <a:rPr lang="nb-NO" dirty="0"/>
              <a:t>, do not </a:t>
            </a:r>
            <a:r>
              <a:rPr lang="nb-NO" dirty="0" err="1"/>
              <a:t>create</a:t>
            </a:r>
            <a:r>
              <a:rPr lang="nb-NO" dirty="0"/>
              <a:t> </a:t>
            </a:r>
            <a:r>
              <a:rPr lang="nb-NO" dirty="0" err="1"/>
              <a:t>conditions</a:t>
            </a:r>
            <a:r>
              <a:rPr lang="nb-NO" dirty="0"/>
              <a:t> to </a:t>
            </a:r>
            <a:r>
              <a:rPr lang="nb-NO" dirty="0" err="1"/>
              <a:t>accept</a:t>
            </a:r>
            <a:r>
              <a:rPr lang="nb-NO" dirty="0"/>
              <a:t> </a:t>
            </a:r>
            <a:r>
              <a:rPr lang="nb-NO" dirty="0" err="1"/>
              <a:t>children</a:t>
            </a:r>
            <a:r>
              <a:rPr lang="nb-NO" dirty="0"/>
              <a:t> </a:t>
            </a:r>
            <a:r>
              <a:rPr lang="nb-NO" dirty="0" err="1"/>
              <a:t>with</a:t>
            </a:r>
            <a:r>
              <a:rPr lang="nb-NO" dirty="0"/>
              <a:t> </a:t>
            </a:r>
            <a:r>
              <a:rPr lang="nb-NO" dirty="0" err="1"/>
              <a:t>special</a:t>
            </a:r>
            <a:r>
              <a:rPr lang="nb-NO" dirty="0"/>
              <a:t> </a:t>
            </a:r>
            <a:r>
              <a:rPr lang="nb-NO" dirty="0" err="1"/>
              <a:t>needs</a:t>
            </a:r>
            <a:r>
              <a:rPr lang="nb-NO" dirty="0"/>
              <a:t> and do not have </a:t>
            </a:r>
            <a:r>
              <a:rPr lang="nb-NO" dirty="0" err="1"/>
              <a:t>cooperative</a:t>
            </a:r>
            <a:r>
              <a:rPr lang="nb-NO" dirty="0"/>
              <a:t> relationships </a:t>
            </a:r>
            <a:r>
              <a:rPr lang="nb-NO" dirty="0" err="1"/>
              <a:t>with</a:t>
            </a:r>
            <a:r>
              <a:rPr lang="nb-NO" dirty="0"/>
              <a:t> </a:t>
            </a:r>
            <a:r>
              <a:rPr lang="nb-NO" dirty="0" err="1"/>
              <a:t>the</a:t>
            </a:r>
            <a:r>
              <a:rPr lang="nb-NO" dirty="0"/>
              <a:t> </a:t>
            </a:r>
            <a:r>
              <a:rPr lang="nb-NO" dirty="0" err="1"/>
              <a:t>community</a:t>
            </a:r>
            <a:r>
              <a:rPr lang="nb-NO" dirty="0"/>
              <a:t> to </a:t>
            </a:r>
            <a:r>
              <a:rPr lang="nb-NO" dirty="0" err="1"/>
              <a:t>keep</a:t>
            </a:r>
            <a:r>
              <a:rPr lang="nb-NO" dirty="0"/>
              <a:t> </a:t>
            </a:r>
            <a:r>
              <a:rPr lang="nb-NO" dirty="0" err="1"/>
              <a:t>children</a:t>
            </a:r>
            <a:r>
              <a:rPr lang="nb-NO" dirty="0"/>
              <a:t> </a:t>
            </a:r>
            <a:r>
              <a:rPr lang="nb-NO" dirty="0" err="1"/>
              <a:t>with</a:t>
            </a:r>
            <a:r>
              <a:rPr lang="nb-NO" dirty="0"/>
              <a:t> </a:t>
            </a:r>
            <a:r>
              <a:rPr lang="nb-NO" dirty="0" err="1"/>
              <a:t>special</a:t>
            </a:r>
            <a:r>
              <a:rPr lang="nb-NO" dirty="0"/>
              <a:t> </a:t>
            </a:r>
            <a:r>
              <a:rPr lang="nb-NO" dirty="0" err="1"/>
              <a:t>needs</a:t>
            </a:r>
            <a:r>
              <a:rPr lang="nb-NO" dirty="0"/>
              <a:t> in </a:t>
            </a:r>
            <a:r>
              <a:rPr lang="nb-NO" dirty="0" err="1"/>
              <a:t>school</a:t>
            </a:r>
            <a:r>
              <a:rPr lang="nb-NO" dirty="0"/>
              <a:t>. </a:t>
            </a:r>
          </a:p>
          <a:p>
            <a:r>
              <a:rPr lang="nb-NO" i="1" dirty="0"/>
              <a:t>Dimension 2: Health, </a:t>
            </a:r>
            <a:r>
              <a:rPr lang="nb-NO" i="1" dirty="0" err="1"/>
              <a:t>safety</a:t>
            </a:r>
            <a:r>
              <a:rPr lang="nb-NO" i="1" dirty="0"/>
              <a:t> and </a:t>
            </a:r>
            <a:r>
              <a:rPr lang="nb-NO" i="1" dirty="0" err="1"/>
              <a:t>protective</a:t>
            </a:r>
            <a:r>
              <a:rPr lang="nb-NO" i="1" dirty="0"/>
              <a:t> </a:t>
            </a:r>
            <a:r>
              <a:rPr lang="nb-NO" i="1" dirty="0" err="1"/>
              <a:t>environments</a:t>
            </a:r>
            <a:r>
              <a:rPr lang="nb-NO" i="1" dirty="0"/>
              <a:t>.  </a:t>
            </a:r>
            <a:r>
              <a:rPr lang="nb-NO" dirty="0" err="1" smtClean="0"/>
              <a:t>Lack</a:t>
            </a:r>
            <a:r>
              <a:rPr lang="nb-NO" dirty="0" smtClean="0"/>
              <a:t> </a:t>
            </a:r>
            <a:r>
              <a:rPr lang="nb-NO" dirty="0" err="1" smtClean="0"/>
              <a:t>of</a:t>
            </a:r>
            <a:r>
              <a:rPr lang="nb-NO" dirty="0" smtClean="0"/>
              <a:t> </a:t>
            </a:r>
            <a:r>
              <a:rPr lang="nb-NO" dirty="0" err="1" smtClean="0"/>
              <a:t>schools</a:t>
            </a:r>
            <a:r>
              <a:rPr lang="nb-NO" dirty="0" smtClean="0"/>
              <a:t> </a:t>
            </a:r>
            <a:r>
              <a:rPr lang="nb-NO" dirty="0" err="1" smtClean="0"/>
              <a:t>with</a:t>
            </a:r>
            <a:r>
              <a:rPr lang="nb-NO" dirty="0" smtClean="0"/>
              <a:t> </a:t>
            </a:r>
            <a:r>
              <a:rPr lang="nb-NO" dirty="0" err="1" smtClean="0"/>
              <a:t>indoor</a:t>
            </a:r>
            <a:r>
              <a:rPr lang="nb-NO" dirty="0" smtClean="0"/>
              <a:t> </a:t>
            </a:r>
            <a:r>
              <a:rPr lang="nb-NO" dirty="0"/>
              <a:t>water taps, </a:t>
            </a:r>
            <a:r>
              <a:rPr lang="nb-NO" dirty="0" err="1"/>
              <a:t>toilet</a:t>
            </a:r>
            <a:r>
              <a:rPr lang="nb-NO" dirty="0"/>
              <a:t> </a:t>
            </a:r>
            <a:r>
              <a:rPr lang="nb-NO" dirty="0" err="1"/>
              <a:t>paper</a:t>
            </a:r>
            <a:r>
              <a:rPr lang="nb-NO" dirty="0"/>
              <a:t> and </a:t>
            </a:r>
            <a:r>
              <a:rPr lang="nb-NO" dirty="0" err="1"/>
              <a:t>soap</a:t>
            </a:r>
            <a:r>
              <a:rPr lang="nb-NO" dirty="0"/>
              <a:t>. </a:t>
            </a:r>
            <a:r>
              <a:rPr lang="nb-NO" dirty="0" smtClean="0"/>
              <a:t> Schools </a:t>
            </a:r>
            <a:r>
              <a:rPr lang="nb-NO" dirty="0" err="1" smtClean="0"/>
              <a:t>with</a:t>
            </a:r>
            <a:r>
              <a:rPr lang="nb-NO" dirty="0" smtClean="0"/>
              <a:t> </a:t>
            </a:r>
            <a:r>
              <a:rPr lang="nb-NO" dirty="0" err="1" smtClean="0"/>
              <a:t>security</a:t>
            </a:r>
            <a:r>
              <a:rPr lang="nb-NO" dirty="0" smtClean="0"/>
              <a:t> </a:t>
            </a:r>
            <a:r>
              <a:rPr lang="nb-NO" dirty="0" err="1"/>
              <a:t>guards</a:t>
            </a:r>
            <a:r>
              <a:rPr lang="nb-NO" dirty="0"/>
              <a:t> </a:t>
            </a:r>
            <a:r>
              <a:rPr lang="nb-NO" dirty="0" err="1" smtClean="0"/>
              <a:t>perceived</a:t>
            </a:r>
            <a:r>
              <a:rPr lang="nb-NO" dirty="0" smtClean="0"/>
              <a:t> </a:t>
            </a:r>
            <a:r>
              <a:rPr lang="nb-NO" dirty="0"/>
              <a:t>as </a:t>
            </a:r>
            <a:r>
              <a:rPr lang="nb-NO" dirty="0" smtClean="0"/>
              <a:t>safer </a:t>
            </a:r>
            <a:r>
              <a:rPr lang="nb-NO" dirty="0"/>
              <a:t>by </a:t>
            </a:r>
            <a:r>
              <a:rPr lang="nb-NO" dirty="0" err="1" smtClean="0"/>
              <a:t>parents</a:t>
            </a:r>
            <a:r>
              <a:rPr lang="nb-NO" dirty="0" smtClean="0"/>
              <a:t> </a:t>
            </a:r>
            <a:r>
              <a:rPr lang="nb-NO" dirty="0"/>
              <a:t>and </a:t>
            </a:r>
            <a:r>
              <a:rPr lang="nb-NO" dirty="0" err="1"/>
              <a:t>community</a:t>
            </a:r>
            <a:r>
              <a:rPr lang="nb-NO" dirty="0"/>
              <a:t>, </a:t>
            </a:r>
            <a:r>
              <a:rPr lang="nb-NO" dirty="0" err="1" smtClean="0"/>
              <a:t>guards</a:t>
            </a:r>
            <a:r>
              <a:rPr lang="nb-NO" dirty="0" smtClean="0"/>
              <a:t> </a:t>
            </a:r>
            <a:r>
              <a:rPr lang="nb-NO" dirty="0" err="1"/>
              <a:t>may</a:t>
            </a:r>
            <a:r>
              <a:rPr lang="nb-NO" dirty="0"/>
              <a:t> be </a:t>
            </a:r>
            <a:r>
              <a:rPr lang="nb-NO" dirty="0" err="1"/>
              <a:t>unfriendly</a:t>
            </a:r>
            <a:r>
              <a:rPr lang="nb-NO" dirty="0"/>
              <a:t> to </a:t>
            </a:r>
            <a:r>
              <a:rPr lang="nb-NO" dirty="0" err="1"/>
              <a:t>children</a:t>
            </a:r>
            <a:r>
              <a:rPr lang="nb-NO" dirty="0"/>
              <a:t>. H</a:t>
            </a:r>
            <a:r>
              <a:rPr lang="nb-NO" dirty="0" smtClean="0"/>
              <a:t>igh </a:t>
            </a:r>
            <a:r>
              <a:rPr lang="nb-NO" dirty="0" err="1"/>
              <a:t>tolerance</a:t>
            </a:r>
            <a:r>
              <a:rPr lang="nb-NO" dirty="0"/>
              <a:t> </a:t>
            </a:r>
            <a:r>
              <a:rPr lang="nb-NO" dirty="0" err="1"/>
              <a:t>of</a:t>
            </a:r>
            <a:r>
              <a:rPr lang="nb-NO" dirty="0"/>
              <a:t> </a:t>
            </a:r>
            <a:r>
              <a:rPr lang="nb-NO" dirty="0" err="1"/>
              <a:t>corporeal</a:t>
            </a:r>
            <a:r>
              <a:rPr lang="nb-NO" dirty="0"/>
              <a:t> </a:t>
            </a:r>
            <a:r>
              <a:rPr lang="nb-NO" dirty="0" err="1"/>
              <a:t>punishment</a:t>
            </a:r>
            <a:r>
              <a:rPr lang="nb-NO" dirty="0"/>
              <a:t> </a:t>
            </a:r>
            <a:r>
              <a:rPr lang="nb-NO" dirty="0" err="1"/>
              <a:t>among</a:t>
            </a:r>
            <a:r>
              <a:rPr lang="nb-NO" dirty="0"/>
              <a:t> students, </a:t>
            </a:r>
            <a:r>
              <a:rPr lang="nb-NO" dirty="0" smtClean="0"/>
              <a:t>problems </a:t>
            </a:r>
            <a:r>
              <a:rPr lang="nb-NO" dirty="0" err="1"/>
              <a:t>of</a:t>
            </a:r>
            <a:r>
              <a:rPr lang="nb-NO" dirty="0"/>
              <a:t> </a:t>
            </a:r>
            <a:r>
              <a:rPr lang="nb-NO" dirty="0" err="1"/>
              <a:t>sexual</a:t>
            </a:r>
            <a:r>
              <a:rPr lang="nb-NO" dirty="0"/>
              <a:t> </a:t>
            </a:r>
            <a:r>
              <a:rPr lang="nb-NO" dirty="0" err="1"/>
              <a:t>harassment</a:t>
            </a:r>
            <a:r>
              <a:rPr lang="nb-NO" dirty="0"/>
              <a:t> and </a:t>
            </a:r>
            <a:r>
              <a:rPr lang="nb-NO" dirty="0" err="1" smtClean="0"/>
              <a:t>abuse</a:t>
            </a:r>
            <a:r>
              <a:rPr lang="nb-NO" dirty="0" smtClean="0"/>
              <a:t> not </a:t>
            </a:r>
            <a:r>
              <a:rPr lang="nb-NO" dirty="0" err="1" smtClean="0"/>
              <a:t>discussed</a:t>
            </a:r>
            <a:r>
              <a:rPr lang="nb-NO" dirty="0" smtClean="0"/>
              <a:t>. </a:t>
            </a:r>
            <a:r>
              <a:rPr lang="nb-NO" dirty="0" err="1"/>
              <a:t>There</a:t>
            </a:r>
            <a:r>
              <a:rPr lang="nb-NO" dirty="0"/>
              <a:t> is an </a:t>
            </a:r>
            <a:r>
              <a:rPr lang="nb-NO" dirty="0" err="1"/>
              <a:t>implicit</a:t>
            </a:r>
            <a:r>
              <a:rPr lang="nb-NO" dirty="0"/>
              <a:t> </a:t>
            </a:r>
            <a:r>
              <a:rPr lang="nb-NO" dirty="0" err="1"/>
              <a:t>understanding</a:t>
            </a:r>
            <a:r>
              <a:rPr lang="nb-NO" dirty="0"/>
              <a:t> </a:t>
            </a:r>
            <a:r>
              <a:rPr lang="nb-NO" dirty="0" err="1"/>
              <a:t>of</a:t>
            </a:r>
            <a:r>
              <a:rPr lang="nb-NO" dirty="0"/>
              <a:t> </a:t>
            </a:r>
            <a:r>
              <a:rPr lang="nb-NO" dirty="0" err="1"/>
              <a:t>violence</a:t>
            </a:r>
            <a:r>
              <a:rPr lang="nb-NO" dirty="0"/>
              <a:t> in </a:t>
            </a:r>
            <a:r>
              <a:rPr lang="nb-NO" dirty="0" err="1"/>
              <a:t>schools</a:t>
            </a:r>
            <a:r>
              <a:rPr lang="nb-NO" dirty="0"/>
              <a:t>, </a:t>
            </a:r>
            <a:r>
              <a:rPr lang="nb-NO" dirty="0" err="1"/>
              <a:t>but</a:t>
            </a:r>
            <a:r>
              <a:rPr lang="nb-NO" dirty="0"/>
              <a:t> </a:t>
            </a:r>
            <a:r>
              <a:rPr lang="nb-NO" dirty="0" err="1"/>
              <a:t>there</a:t>
            </a:r>
            <a:r>
              <a:rPr lang="nb-NO" dirty="0"/>
              <a:t> </a:t>
            </a:r>
            <a:r>
              <a:rPr lang="nb-NO" dirty="0" err="1"/>
              <a:t>are</a:t>
            </a:r>
            <a:r>
              <a:rPr lang="nb-NO" dirty="0"/>
              <a:t> </a:t>
            </a:r>
            <a:r>
              <a:rPr lang="nb-NO" dirty="0" err="1"/>
              <a:t>no</a:t>
            </a:r>
            <a:r>
              <a:rPr lang="nb-NO" dirty="0"/>
              <a:t> </a:t>
            </a:r>
            <a:r>
              <a:rPr lang="nb-NO" dirty="0" err="1"/>
              <a:t>policies</a:t>
            </a:r>
            <a:r>
              <a:rPr lang="nb-NO" dirty="0"/>
              <a:t> to </a:t>
            </a:r>
            <a:r>
              <a:rPr lang="nb-NO" dirty="0" err="1"/>
              <a:t>define</a:t>
            </a:r>
            <a:r>
              <a:rPr lang="nb-NO" dirty="0"/>
              <a:t> </a:t>
            </a:r>
            <a:r>
              <a:rPr lang="nb-NO" dirty="0" err="1"/>
              <a:t>violence</a:t>
            </a:r>
            <a:r>
              <a:rPr lang="nb-NO" dirty="0"/>
              <a:t> and proper student-</a:t>
            </a:r>
            <a:r>
              <a:rPr lang="nb-NO" dirty="0" err="1"/>
              <a:t>teacher</a:t>
            </a:r>
            <a:r>
              <a:rPr lang="nb-NO" dirty="0"/>
              <a:t> </a:t>
            </a:r>
            <a:r>
              <a:rPr lang="nb-NO" dirty="0" err="1" smtClean="0"/>
              <a:t>interactions</a:t>
            </a:r>
            <a:endParaRPr lang="nb-NO" dirty="0" smtClean="0"/>
          </a:p>
          <a:p>
            <a:r>
              <a:rPr lang="nb-NO" i="1" dirty="0" smtClean="0"/>
              <a:t>Dimension </a:t>
            </a:r>
            <a:r>
              <a:rPr lang="nb-NO" i="1" dirty="0"/>
              <a:t>3: </a:t>
            </a:r>
            <a:r>
              <a:rPr lang="nb-NO" i="1" dirty="0" err="1"/>
              <a:t>Effectiveness</a:t>
            </a:r>
            <a:r>
              <a:rPr lang="nb-NO" i="1" dirty="0"/>
              <a:t>. </a:t>
            </a:r>
            <a:r>
              <a:rPr lang="nb-NO" i="1" dirty="0" err="1" smtClean="0"/>
              <a:t>S</a:t>
            </a:r>
            <a:r>
              <a:rPr lang="nb-NO" dirty="0" err="1" smtClean="0"/>
              <a:t>ome</a:t>
            </a:r>
            <a:r>
              <a:rPr lang="nb-NO" i="1" dirty="0" smtClean="0"/>
              <a:t> </a:t>
            </a:r>
            <a:r>
              <a:rPr lang="nb-NO" dirty="0" err="1" smtClean="0"/>
              <a:t>teachers</a:t>
            </a:r>
            <a:r>
              <a:rPr lang="nb-NO" dirty="0" smtClean="0"/>
              <a:t> </a:t>
            </a:r>
            <a:r>
              <a:rPr lang="nb-NO" dirty="0" err="1" smtClean="0"/>
              <a:t>practise</a:t>
            </a:r>
            <a:r>
              <a:rPr lang="nb-NO" dirty="0" smtClean="0"/>
              <a:t> </a:t>
            </a:r>
            <a:r>
              <a:rPr lang="nb-NO" dirty="0" err="1"/>
              <a:t>child</a:t>
            </a:r>
            <a:r>
              <a:rPr lang="nb-NO" dirty="0"/>
              <a:t>- </a:t>
            </a:r>
            <a:r>
              <a:rPr lang="nb-NO" dirty="0" err="1"/>
              <a:t>centred</a:t>
            </a:r>
            <a:r>
              <a:rPr lang="nb-NO" dirty="0"/>
              <a:t> </a:t>
            </a:r>
            <a:r>
              <a:rPr lang="nb-NO" dirty="0" err="1" smtClean="0"/>
              <a:t>teaching</a:t>
            </a:r>
            <a:r>
              <a:rPr lang="nb-NO" dirty="0" smtClean="0"/>
              <a:t> and have </a:t>
            </a:r>
            <a:r>
              <a:rPr lang="nb-NO" dirty="0" err="1" smtClean="0"/>
              <a:t>attended</a:t>
            </a:r>
            <a:r>
              <a:rPr lang="nb-NO" dirty="0" smtClean="0"/>
              <a:t> </a:t>
            </a:r>
            <a:r>
              <a:rPr lang="nb-NO" dirty="0" err="1"/>
              <a:t>some</a:t>
            </a:r>
            <a:r>
              <a:rPr lang="nb-NO" dirty="0"/>
              <a:t> type </a:t>
            </a:r>
            <a:r>
              <a:rPr lang="nb-NO" dirty="0" err="1"/>
              <a:t>of</a:t>
            </a:r>
            <a:r>
              <a:rPr lang="nb-NO" dirty="0"/>
              <a:t> in-service training. L</a:t>
            </a:r>
            <a:r>
              <a:rPr lang="nb-NO" dirty="0" smtClean="0"/>
              <a:t>earning </a:t>
            </a:r>
            <a:r>
              <a:rPr lang="nb-NO" dirty="0" err="1"/>
              <a:t>processes</a:t>
            </a:r>
            <a:r>
              <a:rPr lang="nb-NO" dirty="0"/>
              <a:t> </a:t>
            </a:r>
            <a:r>
              <a:rPr lang="nb-NO" dirty="0" err="1"/>
              <a:t>are</a:t>
            </a:r>
            <a:r>
              <a:rPr lang="nb-NO" dirty="0"/>
              <a:t> not </a:t>
            </a:r>
            <a:r>
              <a:rPr lang="nb-NO" dirty="0" err="1"/>
              <a:t>child-oriented</a:t>
            </a:r>
            <a:r>
              <a:rPr lang="nb-NO" dirty="0"/>
              <a:t>. Teachers plan for </a:t>
            </a:r>
            <a:r>
              <a:rPr lang="nb-NO" dirty="0" err="1"/>
              <a:t>teaching</a:t>
            </a:r>
            <a:r>
              <a:rPr lang="nb-NO" dirty="0"/>
              <a:t> </a:t>
            </a:r>
            <a:r>
              <a:rPr lang="nb-NO" dirty="0" err="1"/>
              <a:t>but</a:t>
            </a:r>
            <a:r>
              <a:rPr lang="nb-NO" dirty="0"/>
              <a:t> not for </a:t>
            </a:r>
            <a:r>
              <a:rPr lang="nb-NO" dirty="0" err="1"/>
              <a:t>children’s</a:t>
            </a:r>
            <a:r>
              <a:rPr lang="nb-NO" dirty="0"/>
              <a:t> </a:t>
            </a:r>
            <a:r>
              <a:rPr lang="nb-NO" dirty="0" err="1"/>
              <a:t>learning</a:t>
            </a:r>
            <a:r>
              <a:rPr lang="nb-NO" dirty="0"/>
              <a:t> </a:t>
            </a:r>
            <a:r>
              <a:rPr lang="nb-NO" dirty="0" err="1"/>
              <a:t>outcomes</a:t>
            </a:r>
            <a:r>
              <a:rPr lang="nb-NO" dirty="0"/>
              <a:t>. </a:t>
            </a:r>
            <a:r>
              <a:rPr lang="nb-NO" dirty="0" err="1"/>
              <a:t>T</a:t>
            </a:r>
            <a:r>
              <a:rPr lang="nb-NO" dirty="0" err="1" smtClean="0"/>
              <a:t>raditional</a:t>
            </a:r>
            <a:r>
              <a:rPr lang="nb-NO" dirty="0" smtClean="0"/>
              <a:t> </a:t>
            </a:r>
            <a:r>
              <a:rPr lang="nb-NO" dirty="0" err="1" smtClean="0"/>
              <a:t>teaching</a:t>
            </a:r>
            <a:r>
              <a:rPr lang="nb-NO" dirty="0" smtClean="0"/>
              <a:t> </a:t>
            </a:r>
            <a:r>
              <a:rPr lang="nb-NO" dirty="0" err="1"/>
              <a:t>predominates</a:t>
            </a:r>
            <a:r>
              <a:rPr lang="nb-NO" dirty="0"/>
              <a:t>. </a:t>
            </a:r>
            <a:r>
              <a:rPr lang="nb-NO" dirty="0" err="1"/>
              <a:t>Low-achieving</a:t>
            </a:r>
            <a:r>
              <a:rPr lang="nb-NO" dirty="0"/>
              <a:t> students </a:t>
            </a:r>
            <a:r>
              <a:rPr lang="nb-NO" dirty="0" err="1"/>
              <a:t>are</a:t>
            </a:r>
            <a:r>
              <a:rPr lang="nb-NO" dirty="0"/>
              <a:t> </a:t>
            </a:r>
            <a:r>
              <a:rPr lang="nb-NO" dirty="0" err="1"/>
              <a:t>seldom</a:t>
            </a:r>
            <a:r>
              <a:rPr lang="nb-NO" dirty="0"/>
              <a:t> </a:t>
            </a:r>
            <a:r>
              <a:rPr lang="nb-NO" dirty="0" err="1"/>
              <a:t>encouraged</a:t>
            </a:r>
            <a:r>
              <a:rPr lang="nb-NO" dirty="0"/>
              <a:t>, and students </a:t>
            </a:r>
            <a:r>
              <a:rPr lang="nb-NO" dirty="0" err="1"/>
              <a:t>are</a:t>
            </a:r>
            <a:r>
              <a:rPr lang="nb-NO" dirty="0"/>
              <a:t> </a:t>
            </a:r>
            <a:r>
              <a:rPr lang="nb-NO" dirty="0" err="1"/>
              <a:t>rarely</a:t>
            </a:r>
            <a:r>
              <a:rPr lang="nb-NO" dirty="0"/>
              <a:t> </a:t>
            </a:r>
            <a:r>
              <a:rPr lang="nb-NO" dirty="0" err="1"/>
              <a:t>encouraged</a:t>
            </a:r>
            <a:r>
              <a:rPr lang="nb-NO" dirty="0"/>
              <a:t> in </a:t>
            </a:r>
            <a:r>
              <a:rPr lang="nb-NO" dirty="0" err="1"/>
              <a:t>individual</a:t>
            </a:r>
            <a:r>
              <a:rPr lang="nb-NO" dirty="0"/>
              <a:t> </a:t>
            </a:r>
            <a:r>
              <a:rPr lang="nb-NO" dirty="0" err="1"/>
              <a:t>thinking</a:t>
            </a:r>
            <a:r>
              <a:rPr lang="nb-NO" dirty="0"/>
              <a:t> and problem </a:t>
            </a:r>
            <a:r>
              <a:rPr lang="nb-NO" dirty="0" err="1"/>
              <a:t>solving</a:t>
            </a:r>
            <a:r>
              <a:rPr lang="nb-NO" dirty="0"/>
              <a:t>. </a:t>
            </a:r>
            <a:endParaRPr lang="en-US" dirty="0"/>
          </a:p>
        </p:txBody>
      </p:sp>
    </p:spTree>
    <p:extLst>
      <p:ext uri="{BB962C8B-B14F-4D97-AF65-F5344CB8AC3E}">
        <p14:creationId xmlns:p14="http://schemas.microsoft.com/office/powerpoint/2010/main" val="998171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endParaRPr lang="en-US" dirty="0"/>
          </a:p>
        </p:txBody>
      </p:sp>
      <p:sp>
        <p:nvSpPr>
          <p:cNvPr id="3" name="Plassholder for innhold 2"/>
          <p:cNvSpPr>
            <a:spLocks noGrp="1"/>
          </p:cNvSpPr>
          <p:nvPr>
            <p:ph idx="1"/>
          </p:nvPr>
        </p:nvSpPr>
        <p:spPr/>
        <p:txBody>
          <a:bodyPr>
            <a:normAutofit fontScale="70000" lnSpcReduction="20000"/>
          </a:bodyPr>
          <a:lstStyle/>
          <a:p>
            <a:r>
              <a:rPr lang="nb-NO" i="1" dirty="0" smtClean="0"/>
              <a:t>Dimension 4: </a:t>
            </a:r>
            <a:r>
              <a:rPr lang="nb-NO" i="1" dirty="0" err="1" smtClean="0"/>
              <a:t>Gender</a:t>
            </a:r>
            <a:r>
              <a:rPr lang="nb-NO" i="1" dirty="0" smtClean="0"/>
              <a:t> </a:t>
            </a:r>
            <a:r>
              <a:rPr lang="nb-NO" i="1" dirty="0" err="1" smtClean="0"/>
              <a:t>responsiveness</a:t>
            </a:r>
            <a:r>
              <a:rPr lang="nb-NO" i="1" dirty="0" smtClean="0"/>
              <a:t>. </a:t>
            </a:r>
            <a:r>
              <a:rPr lang="nb-NO" dirty="0" smtClean="0"/>
              <a:t>Boys and </a:t>
            </a:r>
            <a:r>
              <a:rPr lang="nb-NO" dirty="0" err="1" smtClean="0"/>
              <a:t>girls</a:t>
            </a:r>
            <a:r>
              <a:rPr lang="nb-NO" dirty="0" smtClean="0"/>
              <a:t> have </a:t>
            </a:r>
            <a:r>
              <a:rPr lang="nb-NO" dirty="0" err="1" smtClean="0"/>
              <a:t>access</a:t>
            </a:r>
            <a:r>
              <a:rPr lang="nb-NO" dirty="0" smtClean="0"/>
              <a:t> to </a:t>
            </a:r>
            <a:r>
              <a:rPr lang="nb-NO" dirty="0" err="1" smtClean="0"/>
              <a:t>free</a:t>
            </a:r>
            <a:r>
              <a:rPr lang="nb-NO" dirty="0" smtClean="0"/>
              <a:t> </a:t>
            </a:r>
            <a:r>
              <a:rPr lang="nb-NO" dirty="0" err="1" smtClean="0"/>
              <a:t>school</a:t>
            </a:r>
            <a:r>
              <a:rPr lang="nb-NO" dirty="0" smtClean="0"/>
              <a:t> in </a:t>
            </a:r>
            <a:r>
              <a:rPr lang="nb-NO" dirty="0" err="1" smtClean="0"/>
              <a:t>Macedonia</a:t>
            </a:r>
            <a:r>
              <a:rPr lang="nb-NO" dirty="0" smtClean="0"/>
              <a:t>, and </a:t>
            </a:r>
            <a:r>
              <a:rPr lang="nb-NO" dirty="0" err="1" smtClean="0"/>
              <a:t>girls</a:t>
            </a:r>
            <a:r>
              <a:rPr lang="nb-NO" dirty="0" smtClean="0"/>
              <a:t> </a:t>
            </a:r>
            <a:r>
              <a:rPr lang="nb-NO" dirty="0" err="1" smtClean="0"/>
              <a:t>usually</a:t>
            </a:r>
            <a:r>
              <a:rPr lang="nb-NO" dirty="0" smtClean="0"/>
              <a:t> have </a:t>
            </a:r>
            <a:r>
              <a:rPr lang="nb-NO" dirty="0" err="1" smtClean="0"/>
              <a:t>better</a:t>
            </a:r>
            <a:r>
              <a:rPr lang="nb-NO" dirty="0" smtClean="0"/>
              <a:t> marks </a:t>
            </a:r>
            <a:r>
              <a:rPr lang="nb-NO" dirty="0" err="1" smtClean="0"/>
              <a:t>than</a:t>
            </a:r>
            <a:r>
              <a:rPr lang="nb-NO" dirty="0" smtClean="0"/>
              <a:t> boys. </a:t>
            </a:r>
            <a:r>
              <a:rPr lang="nb-NO" dirty="0" err="1" smtClean="0"/>
              <a:t>Textbooks</a:t>
            </a:r>
            <a:r>
              <a:rPr lang="nb-NO" dirty="0" smtClean="0"/>
              <a:t> and </a:t>
            </a:r>
            <a:r>
              <a:rPr lang="nb-NO" dirty="0" err="1" smtClean="0"/>
              <a:t>learning</a:t>
            </a:r>
            <a:r>
              <a:rPr lang="nb-NO" dirty="0" smtClean="0"/>
              <a:t> materials </a:t>
            </a:r>
            <a:r>
              <a:rPr lang="nb-NO" dirty="0" err="1" smtClean="0"/>
              <a:t>are</a:t>
            </a:r>
            <a:r>
              <a:rPr lang="nb-NO" dirty="0" smtClean="0"/>
              <a:t> marked by </a:t>
            </a:r>
            <a:r>
              <a:rPr lang="nb-NO" dirty="0" err="1" smtClean="0"/>
              <a:t>gender</a:t>
            </a:r>
            <a:r>
              <a:rPr lang="nb-NO" dirty="0" smtClean="0"/>
              <a:t> stereotypes, </a:t>
            </a:r>
            <a:r>
              <a:rPr lang="nb-NO" dirty="0" err="1" smtClean="0"/>
              <a:t>no</a:t>
            </a:r>
            <a:r>
              <a:rPr lang="nb-NO" dirty="0" smtClean="0"/>
              <a:t> </a:t>
            </a:r>
            <a:r>
              <a:rPr lang="nb-NO" dirty="0" err="1" smtClean="0"/>
              <a:t>attempt</a:t>
            </a:r>
            <a:r>
              <a:rPr lang="nb-NO" dirty="0" smtClean="0"/>
              <a:t> to </a:t>
            </a:r>
            <a:r>
              <a:rPr lang="nb-NO" dirty="0" err="1" smtClean="0"/>
              <a:t>identify</a:t>
            </a:r>
            <a:r>
              <a:rPr lang="nb-NO" dirty="0" smtClean="0"/>
              <a:t> or </a:t>
            </a:r>
            <a:r>
              <a:rPr lang="nb-NO" dirty="0" err="1" smtClean="0"/>
              <a:t>correct</a:t>
            </a:r>
            <a:r>
              <a:rPr lang="nb-NO" dirty="0" smtClean="0"/>
              <a:t> </a:t>
            </a:r>
            <a:r>
              <a:rPr lang="nb-NO" dirty="0" err="1" smtClean="0"/>
              <a:t>gender</a:t>
            </a:r>
            <a:r>
              <a:rPr lang="nb-NO" dirty="0" smtClean="0"/>
              <a:t> </a:t>
            </a:r>
            <a:r>
              <a:rPr lang="nb-NO" dirty="0" err="1" smtClean="0"/>
              <a:t>insensitivities</a:t>
            </a:r>
            <a:r>
              <a:rPr lang="nb-NO" dirty="0" smtClean="0"/>
              <a:t> and bias in </a:t>
            </a:r>
            <a:r>
              <a:rPr lang="nb-NO" dirty="0" err="1" smtClean="0"/>
              <a:t>the</a:t>
            </a:r>
            <a:r>
              <a:rPr lang="nb-NO" dirty="0" smtClean="0"/>
              <a:t> materials. Teachers have not </a:t>
            </a:r>
            <a:r>
              <a:rPr lang="nb-NO" dirty="0" err="1" smtClean="0"/>
              <a:t>been</a:t>
            </a:r>
            <a:r>
              <a:rPr lang="nb-NO" dirty="0" smtClean="0"/>
              <a:t> </a:t>
            </a:r>
            <a:r>
              <a:rPr lang="nb-NO" dirty="0" err="1" smtClean="0"/>
              <a:t>trained</a:t>
            </a:r>
            <a:r>
              <a:rPr lang="nb-NO" dirty="0" smtClean="0"/>
              <a:t> to </a:t>
            </a:r>
            <a:r>
              <a:rPr lang="nb-NO" dirty="0" err="1" smtClean="0"/>
              <a:t>provide</a:t>
            </a:r>
            <a:r>
              <a:rPr lang="nb-NO" dirty="0" smtClean="0"/>
              <a:t> </a:t>
            </a:r>
            <a:r>
              <a:rPr lang="nb-NO" dirty="0" err="1" smtClean="0"/>
              <a:t>teaching</a:t>
            </a:r>
            <a:r>
              <a:rPr lang="nb-NO" dirty="0" smtClean="0"/>
              <a:t> </a:t>
            </a:r>
            <a:r>
              <a:rPr lang="nb-NO" dirty="0" err="1" smtClean="0"/>
              <a:t>with</a:t>
            </a:r>
            <a:r>
              <a:rPr lang="nb-NO" dirty="0" smtClean="0"/>
              <a:t> </a:t>
            </a:r>
            <a:r>
              <a:rPr lang="nb-NO" dirty="0" err="1" smtClean="0"/>
              <a:t>gender</a:t>
            </a:r>
            <a:r>
              <a:rPr lang="nb-NO" dirty="0" smtClean="0"/>
              <a:t>-sensitive </a:t>
            </a:r>
            <a:r>
              <a:rPr lang="nb-NO" dirty="0" err="1" smtClean="0"/>
              <a:t>content</a:t>
            </a:r>
            <a:r>
              <a:rPr lang="nb-NO" dirty="0" smtClean="0"/>
              <a:t> and </a:t>
            </a:r>
            <a:r>
              <a:rPr lang="nb-NO" dirty="0" err="1" smtClean="0"/>
              <a:t>approaches</a:t>
            </a:r>
            <a:r>
              <a:rPr lang="nb-NO" dirty="0" smtClean="0"/>
              <a:t>, absence </a:t>
            </a:r>
            <a:r>
              <a:rPr lang="nb-NO" dirty="0" err="1" smtClean="0"/>
              <a:t>of</a:t>
            </a:r>
            <a:r>
              <a:rPr lang="nb-NO" dirty="0" smtClean="0"/>
              <a:t> </a:t>
            </a:r>
            <a:r>
              <a:rPr lang="nb-NO" dirty="0" err="1" smtClean="0"/>
              <a:t>role</a:t>
            </a:r>
            <a:r>
              <a:rPr lang="nb-NO" dirty="0" smtClean="0"/>
              <a:t> </a:t>
            </a:r>
            <a:r>
              <a:rPr lang="nb-NO" dirty="0" err="1" smtClean="0"/>
              <a:t>models</a:t>
            </a:r>
            <a:r>
              <a:rPr lang="nb-NO" dirty="0" smtClean="0"/>
              <a:t> for </a:t>
            </a:r>
            <a:r>
              <a:rPr lang="nb-NO" dirty="0" err="1" smtClean="0"/>
              <a:t>girls</a:t>
            </a:r>
            <a:r>
              <a:rPr lang="nb-NO" dirty="0" smtClean="0"/>
              <a:t> and boys at different </a:t>
            </a:r>
            <a:r>
              <a:rPr lang="nb-NO" dirty="0" err="1" smtClean="0"/>
              <a:t>levels</a:t>
            </a:r>
            <a:r>
              <a:rPr lang="nb-NO" dirty="0" smtClean="0"/>
              <a:t> </a:t>
            </a:r>
            <a:r>
              <a:rPr lang="nb-NO" dirty="0" err="1" smtClean="0"/>
              <a:t>of</a:t>
            </a:r>
            <a:r>
              <a:rPr lang="nb-NO" dirty="0" smtClean="0"/>
              <a:t> </a:t>
            </a:r>
            <a:r>
              <a:rPr lang="nb-NO" dirty="0" err="1" smtClean="0"/>
              <a:t>schooling</a:t>
            </a:r>
            <a:r>
              <a:rPr lang="nb-NO" dirty="0" smtClean="0"/>
              <a:t>. </a:t>
            </a:r>
          </a:p>
          <a:p>
            <a:r>
              <a:rPr lang="nb-NO" i="1" dirty="0" smtClean="0"/>
              <a:t>Dimension 5: </a:t>
            </a:r>
            <a:r>
              <a:rPr lang="nb-NO" i="1" dirty="0" err="1" smtClean="0"/>
              <a:t>Participation</a:t>
            </a:r>
            <a:r>
              <a:rPr lang="nb-NO" i="1" dirty="0" smtClean="0"/>
              <a:t>. </a:t>
            </a:r>
            <a:r>
              <a:rPr lang="nb-NO" dirty="0" smtClean="0"/>
              <a:t>Schools </a:t>
            </a:r>
            <a:r>
              <a:rPr lang="nb-NO" dirty="0" err="1" smtClean="0"/>
              <a:t>use</a:t>
            </a:r>
            <a:r>
              <a:rPr lang="nb-NO" dirty="0" smtClean="0"/>
              <a:t> </a:t>
            </a:r>
            <a:r>
              <a:rPr lang="nb-NO" dirty="0" err="1" smtClean="0"/>
              <a:t>little</a:t>
            </a:r>
            <a:r>
              <a:rPr lang="nb-NO" dirty="0" smtClean="0"/>
              <a:t> </a:t>
            </a:r>
            <a:r>
              <a:rPr lang="nb-NO" dirty="0" err="1" smtClean="0"/>
              <a:t>written</a:t>
            </a:r>
            <a:r>
              <a:rPr lang="nb-NO" dirty="0" smtClean="0"/>
              <a:t> </a:t>
            </a:r>
            <a:r>
              <a:rPr lang="nb-NO" dirty="0" err="1" smtClean="0"/>
              <a:t>communication</a:t>
            </a:r>
            <a:r>
              <a:rPr lang="nb-NO" dirty="0" smtClean="0"/>
              <a:t>, so </a:t>
            </a:r>
            <a:r>
              <a:rPr lang="nb-NO" dirty="0" err="1" smtClean="0"/>
              <a:t>decision-making</a:t>
            </a:r>
            <a:r>
              <a:rPr lang="nb-NO" dirty="0" smtClean="0"/>
              <a:t> and </a:t>
            </a:r>
            <a:r>
              <a:rPr lang="nb-NO" dirty="0" err="1" smtClean="0"/>
              <a:t>decisions</a:t>
            </a:r>
            <a:r>
              <a:rPr lang="nb-NO" dirty="0" smtClean="0"/>
              <a:t> </a:t>
            </a:r>
            <a:r>
              <a:rPr lang="nb-NO" dirty="0" err="1" smtClean="0"/>
              <a:t>can</a:t>
            </a:r>
            <a:r>
              <a:rPr lang="nb-NO" dirty="0" smtClean="0"/>
              <a:t> be </a:t>
            </a:r>
            <a:r>
              <a:rPr lang="nb-NO" dirty="0" err="1" smtClean="0"/>
              <a:t>difficult</a:t>
            </a:r>
            <a:r>
              <a:rPr lang="nb-NO" dirty="0" smtClean="0"/>
              <a:t> to trace. </a:t>
            </a:r>
            <a:r>
              <a:rPr lang="nb-NO" dirty="0" err="1" smtClean="0"/>
              <a:t>Parents</a:t>
            </a:r>
            <a:r>
              <a:rPr lang="nb-NO" dirty="0" smtClean="0"/>
              <a:t> </a:t>
            </a:r>
            <a:r>
              <a:rPr lang="nb-NO" dirty="0" err="1" smtClean="0"/>
              <a:t>sometimes</a:t>
            </a:r>
            <a:r>
              <a:rPr lang="nb-NO" dirty="0" smtClean="0"/>
              <a:t> </a:t>
            </a:r>
            <a:r>
              <a:rPr lang="nb-NO" dirty="0" err="1" smtClean="0"/>
              <a:t>participate</a:t>
            </a:r>
            <a:r>
              <a:rPr lang="nb-NO" dirty="0" smtClean="0"/>
              <a:t> in </a:t>
            </a:r>
            <a:r>
              <a:rPr lang="nb-NO" dirty="0" err="1" smtClean="0"/>
              <a:t>school</a:t>
            </a:r>
            <a:r>
              <a:rPr lang="nb-NO" dirty="0" smtClean="0"/>
              <a:t> </a:t>
            </a:r>
            <a:r>
              <a:rPr lang="nb-NO" dirty="0" err="1" smtClean="0"/>
              <a:t>activities</a:t>
            </a:r>
            <a:r>
              <a:rPr lang="nb-NO" dirty="0" smtClean="0"/>
              <a:t> and, </a:t>
            </a:r>
            <a:r>
              <a:rPr lang="nb-NO" dirty="0" err="1" smtClean="0"/>
              <a:t>technically</a:t>
            </a:r>
            <a:r>
              <a:rPr lang="nb-NO" dirty="0" smtClean="0"/>
              <a:t>, </a:t>
            </a:r>
            <a:r>
              <a:rPr lang="nb-NO" dirty="0" err="1" smtClean="0"/>
              <a:t>children</a:t>
            </a:r>
            <a:r>
              <a:rPr lang="nb-NO" dirty="0" smtClean="0"/>
              <a:t> </a:t>
            </a:r>
            <a:r>
              <a:rPr lang="nb-NO" dirty="0" err="1" smtClean="0"/>
              <a:t>may</a:t>
            </a:r>
            <a:r>
              <a:rPr lang="nb-NO" dirty="0" smtClean="0"/>
              <a:t> </a:t>
            </a:r>
            <a:r>
              <a:rPr lang="nb-NO" dirty="0" err="1" smtClean="0"/>
              <a:t>express</a:t>
            </a:r>
            <a:r>
              <a:rPr lang="nb-NO" dirty="0" smtClean="0"/>
              <a:t> </a:t>
            </a:r>
            <a:r>
              <a:rPr lang="nb-NO" dirty="0" err="1" smtClean="0"/>
              <a:t>their</a:t>
            </a:r>
            <a:r>
              <a:rPr lang="nb-NO" dirty="0" smtClean="0"/>
              <a:t> </a:t>
            </a:r>
            <a:r>
              <a:rPr lang="nb-NO" dirty="0" err="1" smtClean="0"/>
              <a:t>views</a:t>
            </a:r>
            <a:r>
              <a:rPr lang="nb-NO" dirty="0" smtClean="0"/>
              <a:t> in </a:t>
            </a:r>
            <a:r>
              <a:rPr lang="nb-NO" dirty="0" err="1" smtClean="0"/>
              <a:t>schools</a:t>
            </a:r>
            <a:r>
              <a:rPr lang="nb-NO" dirty="0" smtClean="0"/>
              <a:t>. Schools do not have </a:t>
            </a:r>
            <a:r>
              <a:rPr lang="nb-NO" dirty="0" err="1" smtClean="0"/>
              <a:t>mechanisms</a:t>
            </a:r>
            <a:r>
              <a:rPr lang="nb-NO" dirty="0" smtClean="0"/>
              <a:t> </a:t>
            </a:r>
            <a:r>
              <a:rPr lang="nb-NO" dirty="0" err="1" smtClean="0"/>
              <a:t>that</a:t>
            </a:r>
            <a:r>
              <a:rPr lang="nb-NO" dirty="0" smtClean="0"/>
              <a:t> </a:t>
            </a:r>
            <a:r>
              <a:rPr lang="nb-NO" dirty="0" err="1" smtClean="0"/>
              <a:t>encourage</a:t>
            </a:r>
            <a:r>
              <a:rPr lang="nb-NO" dirty="0" smtClean="0"/>
              <a:t> </a:t>
            </a:r>
            <a:r>
              <a:rPr lang="nb-NO" dirty="0" err="1" smtClean="0"/>
              <a:t>parents</a:t>
            </a:r>
            <a:r>
              <a:rPr lang="nb-NO" dirty="0" smtClean="0"/>
              <a:t> and </a:t>
            </a:r>
            <a:r>
              <a:rPr lang="nb-NO" dirty="0" err="1" smtClean="0"/>
              <a:t>children</a:t>
            </a:r>
            <a:r>
              <a:rPr lang="nb-NO" dirty="0" smtClean="0"/>
              <a:t> to </a:t>
            </a:r>
            <a:r>
              <a:rPr lang="nb-NO" dirty="0" err="1" smtClean="0"/>
              <a:t>express</a:t>
            </a:r>
            <a:r>
              <a:rPr lang="nb-NO" dirty="0" smtClean="0"/>
              <a:t> </a:t>
            </a:r>
            <a:r>
              <a:rPr lang="nb-NO" dirty="0" err="1" smtClean="0"/>
              <a:t>their</a:t>
            </a:r>
            <a:r>
              <a:rPr lang="nb-NO" dirty="0" smtClean="0"/>
              <a:t> opinions and </a:t>
            </a:r>
            <a:r>
              <a:rPr lang="nb-NO" dirty="0" err="1" smtClean="0"/>
              <a:t>participate</a:t>
            </a:r>
            <a:r>
              <a:rPr lang="nb-NO" dirty="0" smtClean="0"/>
              <a:t> in </a:t>
            </a:r>
            <a:r>
              <a:rPr lang="nb-NO" dirty="0" err="1" smtClean="0"/>
              <a:t>schools</a:t>
            </a:r>
            <a:r>
              <a:rPr lang="nb-NO" dirty="0" smtClean="0"/>
              <a:t>. Students </a:t>
            </a:r>
            <a:r>
              <a:rPr lang="nb-NO" dirty="0" err="1" smtClean="0"/>
              <a:t>are</a:t>
            </a:r>
            <a:r>
              <a:rPr lang="nb-NO" dirty="0" smtClean="0"/>
              <a:t> not </a:t>
            </a:r>
            <a:r>
              <a:rPr lang="nb-NO" dirty="0" err="1" smtClean="0"/>
              <a:t>trained</a:t>
            </a:r>
            <a:r>
              <a:rPr lang="nb-NO" dirty="0" smtClean="0"/>
              <a:t> in </a:t>
            </a:r>
            <a:r>
              <a:rPr lang="nb-NO" dirty="0" err="1" smtClean="0"/>
              <a:t>democratic</a:t>
            </a:r>
            <a:r>
              <a:rPr lang="nb-NO" dirty="0" smtClean="0"/>
              <a:t> </a:t>
            </a:r>
            <a:r>
              <a:rPr lang="nb-NO" dirty="0" err="1" smtClean="0"/>
              <a:t>ways</a:t>
            </a:r>
            <a:r>
              <a:rPr lang="nb-NO" dirty="0" smtClean="0"/>
              <a:t> </a:t>
            </a:r>
            <a:r>
              <a:rPr lang="nb-NO" dirty="0" err="1" smtClean="0"/>
              <a:t>of</a:t>
            </a:r>
            <a:r>
              <a:rPr lang="nb-NO" dirty="0" smtClean="0"/>
              <a:t> </a:t>
            </a:r>
            <a:r>
              <a:rPr lang="nb-NO" dirty="0" err="1" smtClean="0"/>
              <a:t>expressing</a:t>
            </a:r>
            <a:r>
              <a:rPr lang="nb-NO" dirty="0" smtClean="0"/>
              <a:t> </a:t>
            </a:r>
            <a:r>
              <a:rPr lang="nb-NO" dirty="0" err="1" smtClean="0"/>
              <a:t>their</a:t>
            </a:r>
            <a:r>
              <a:rPr lang="nb-NO" dirty="0" smtClean="0"/>
              <a:t> opinions, and </a:t>
            </a:r>
            <a:r>
              <a:rPr lang="nb-NO" dirty="0" err="1" smtClean="0"/>
              <a:t>teachers</a:t>
            </a:r>
            <a:r>
              <a:rPr lang="nb-NO" dirty="0" smtClean="0"/>
              <a:t> </a:t>
            </a:r>
            <a:r>
              <a:rPr lang="nb-NO" dirty="0" err="1" smtClean="0"/>
              <a:t>often</a:t>
            </a:r>
            <a:r>
              <a:rPr lang="nb-NO" dirty="0" smtClean="0"/>
              <a:t> </a:t>
            </a:r>
            <a:r>
              <a:rPr lang="nb-NO" dirty="0" err="1" smtClean="0"/>
              <a:t>punish</a:t>
            </a:r>
            <a:r>
              <a:rPr lang="nb-NO" dirty="0" smtClean="0"/>
              <a:t> students </a:t>
            </a:r>
            <a:r>
              <a:rPr lang="nb-NO" dirty="0" err="1" smtClean="0"/>
              <a:t>who</a:t>
            </a:r>
            <a:r>
              <a:rPr lang="nb-NO" dirty="0" smtClean="0"/>
              <a:t> </a:t>
            </a:r>
            <a:r>
              <a:rPr lang="nb-NO" dirty="0" err="1" smtClean="0"/>
              <a:t>are</a:t>
            </a:r>
            <a:r>
              <a:rPr lang="nb-NO" dirty="0" smtClean="0"/>
              <a:t> </a:t>
            </a:r>
            <a:r>
              <a:rPr lang="nb-NO" dirty="0" err="1" smtClean="0"/>
              <a:t>perceived</a:t>
            </a:r>
            <a:r>
              <a:rPr lang="nb-NO" dirty="0" smtClean="0"/>
              <a:t> to </a:t>
            </a:r>
            <a:r>
              <a:rPr lang="nb-NO" dirty="0" err="1" smtClean="0"/>
              <a:t>express</a:t>
            </a:r>
            <a:r>
              <a:rPr lang="nb-NO" dirty="0" smtClean="0"/>
              <a:t> negative </a:t>
            </a:r>
            <a:r>
              <a:rPr lang="nb-NO" dirty="0" err="1" smtClean="0"/>
              <a:t>views</a:t>
            </a:r>
            <a:r>
              <a:rPr lang="nb-NO" dirty="0" smtClean="0"/>
              <a:t>. </a:t>
            </a:r>
          </a:p>
          <a:p>
            <a:r>
              <a:rPr lang="nb-NO" i="1" dirty="0" smtClean="0"/>
              <a:t>Dimension 6: </a:t>
            </a:r>
            <a:r>
              <a:rPr lang="nb-NO" i="1" dirty="0" err="1" smtClean="0"/>
              <a:t>Multiculturalism</a:t>
            </a:r>
            <a:r>
              <a:rPr lang="nb-NO" i="1" dirty="0" smtClean="0"/>
              <a:t> and </a:t>
            </a:r>
            <a:r>
              <a:rPr lang="nb-NO" i="1" dirty="0" err="1" smtClean="0"/>
              <a:t>respect</a:t>
            </a:r>
            <a:r>
              <a:rPr lang="nb-NO" i="1" dirty="0" smtClean="0"/>
              <a:t> for </a:t>
            </a:r>
            <a:r>
              <a:rPr lang="nb-NO" i="1" dirty="0" err="1" smtClean="0"/>
              <a:t>children’s</a:t>
            </a:r>
            <a:r>
              <a:rPr lang="nb-NO" i="1" dirty="0" smtClean="0"/>
              <a:t> </a:t>
            </a:r>
            <a:r>
              <a:rPr lang="nb-NO" i="1" dirty="0" err="1" smtClean="0"/>
              <a:t>rights</a:t>
            </a:r>
            <a:r>
              <a:rPr lang="nb-NO" i="1" dirty="0" smtClean="0"/>
              <a:t>. </a:t>
            </a:r>
            <a:r>
              <a:rPr lang="nb-NO" dirty="0" err="1" smtClean="0"/>
              <a:t>Despite</a:t>
            </a:r>
            <a:r>
              <a:rPr lang="nb-NO" dirty="0" smtClean="0"/>
              <a:t> </a:t>
            </a:r>
            <a:r>
              <a:rPr lang="nb-NO" dirty="0" err="1" smtClean="0"/>
              <a:t>the</a:t>
            </a:r>
            <a:r>
              <a:rPr lang="nb-NO" dirty="0" smtClean="0"/>
              <a:t> </a:t>
            </a:r>
            <a:r>
              <a:rPr lang="nb-NO" dirty="0" err="1" smtClean="0"/>
              <a:t>existence</a:t>
            </a:r>
            <a:r>
              <a:rPr lang="nb-NO" dirty="0" smtClean="0"/>
              <a:t> </a:t>
            </a:r>
            <a:r>
              <a:rPr lang="nb-NO" dirty="0" err="1" smtClean="0"/>
              <a:t>of</a:t>
            </a:r>
            <a:r>
              <a:rPr lang="nb-NO" dirty="0" smtClean="0"/>
              <a:t> a CRC curriculum and training for </a:t>
            </a:r>
            <a:r>
              <a:rPr lang="nb-NO" dirty="0" err="1" smtClean="0"/>
              <a:t>teachers</a:t>
            </a:r>
            <a:r>
              <a:rPr lang="nb-NO" dirty="0" smtClean="0"/>
              <a:t> </a:t>
            </a:r>
            <a:r>
              <a:rPr lang="nb-NO" dirty="0" err="1" smtClean="0"/>
              <a:t>on</a:t>
            </a:r>
            <a:r>
              <a:rPr lang="nb-NO" dirty="0" smtClean="0"/>
              <a:t> </a:t>
            </a:r>
            <a:r>
              <a:rPr lang="nb-NO" dirty="0" err="1" smtClean="0"/>
              <a:t>how</a:t>
            </a:r>
            <a:r>
              <a:rPr lang="nb-NO" dirty="0" smtClean="0"/>
              <a:t> to </a:t>
            </a:r>
            <a:r>
              <a:rPr lang="nb-NO" dirty="0" err="1" smtClean="0"/>
              <a:t>use</a:t>
            </a:r>
            <a:r>
              <a:rPr lang="nb-NO" dirty="0" smtClean="0"/>
              <a:t> it, </a:t>
            </a:r>
            <a:r>
              <a:rPr lang="nb-NO" dirty="0" err="1" smtClean="0"/>
              <a:t>confusion</a:t>
            </a:r>
            <a:r>
              <a:rPr lang="nb-NO" dirty="0" smtClean="0"/>
              <a:t> </a:t>
            </a:r>
            <a:r>
              <a:rPr lang="nb-NO" dirty="0" err="1" smtClean="0"/>
              <a:t>remains</a:t>
            </a:r>
            <a:r>
              <a:rPr lang="nb-NO" dirty="0" smtClean="0"/>
              <a:t> </a:t>
            </a:r>
            <a:r>
              <a:rPr lang="nb-NO" dirty="0" err="1" smtClean="0"/>
              <a:t>among</a:t>
            </a:r>
            <a:r>
              <a:rPr lang="nb-NO" dirty="0" smtClean="0"/>
              <a:t> </a:t>
            </a:r>
            <a:r>
              <a:rPr lang="nb-NO" dirty="0" err="1" smtClean="0"/>
              <a:t>children</a:t>
            </a:r>
            <a:r>
              <a:rPr lang="nb-NO" dirty="0" smtClean="0"/>
              <a:t> </a:t>
            </a:r>
            <a:r>
              <a:rPr lang="nb-NO" dirty="0" err="1" smtClean="0"/>
              <a:t>about</a:t>
            </a:r>
            <a:r>
              <a:rPr lang="nb-NO" dirty="0" smtClean="0"/>
              <a:t> </a:t>
            </a:r>
            <a:r>
              <a:rPr lang="nb-NO" dirty="0" err="1" smtClean="0"/>
              <a:t>their</a:t>
            </a:r>
            <a:r>
              <a:rPr lang="nb-NO" dirty="0" smtClean="0"/>
              <a:t> </a:t>
            </a:r>
            <a:r>
              <a:rPr lang="nb-NO" dirty="0" err="1" smtClean="0"/>
              <a:t>rights</a:t>
            </a:r>
            <a:r>
              <a:rPr lang="nb-NO" dirty="0" smtClean="0"/>
              <a:t>. </a:t>
            </a:r>
            <a:r>
              <a:rPr lang="nb-NO" dirty="0" err="1" smtClean="0"/>
              <a:t>Instruction</a:t>
            </a:r>
            <a:r>
              <a:rPr lang="nb-NO" dirty="0" smtClean="0"/>
              <a:t> is </a:t>
            </a:r>
            <a:r>
              <a:rPr lang="nb-NO" dirty="0" err="1" smtClean="0"/>
              <a:t>biased</a:t>
            </a:r>
            <a:r>
              <a:rPr lang="nb-NO" dirty="0" smtClean="0"/>
              <a:t> </a:t>
            </a:r>
            <a:r>
              <a:rPr lang="nb-NO" dirty="0" err="1" smtClean="0"/>
              <a:t>towards</a:t>
            </a:r>
            <a:r>
              <a:rPr lang="nb-NO" dirty="0" smtClean="0"/>
              <a:t> </a:t>
            </a:r>
            <a:r>
              <a:rPr lang="nb-NO" dirty="0" err="1" smtClean="0"/>
              <a:t>the</a:t>
            </a:r>
            <a:r>
              <a:rPr lang="nb-NO" dirty="0" smtClean="0"/>
              <a:t> </a:t>
            </a:r>
            <a:r>
              <a:rPr lang="nb-NO" dirty="0" err="1" smtClean="0"/>
              <a:t>ethnic</a:t>
            </a:r>
            <a:r>
              <a:rPr lang="nb-NO" dirty="0" smtClean="0"/>
              <a:t> </a:t>
            </a:r>
            <a:r>
              <a:rPr lang="nb-NO" dirty="0" err="1" smtClean="0"/>
              <a:t>group</a:t>
            </a:r>
            <a:r>
              <a:rPr lang="nb-NO" dirty="0" smtClean="0"/>
              <a:t> </a:t>
            </a:r>
            <a:r>
              <a:rPr lang="nb-NO" dirty="0" err="1" smtClean="0"/>
              <a:t>delivering</a:t>
            </a:r>
            <a:r>
              <a:rPr lang="nb-NO" dirty="0" smtClean="0"/>
              <a:t> it, and </a:t>
            </a:r>
            <a:r>
              <a:rPr lang="nb-NO" dirty="0" err="1" smtClean="0"/>
              <a:t>Macedonian</a:t>
            </a:r>
            <a:r>
              <a:rPr lang="nb-NO" dirty="0" smtClean="0"/>
              <a:t> </a:t>
            </a:r>
            <a:r>
              <a:rPr lang="nb-NO" dirty="0" err="1" smtClean="0"/>
              <a:t>children</a:t>
            </a:r>
            <a:r>
              <a:rPr lang="nb-NO" dirty="0" smtClean="0"/>
              <a:t> have </a:t>
            </a:r>
            <a:r>
              <a:rPr lang="nb-NO" dirty="0" err="1" smtClean="0"/>
              <a:t>the</a:t>
            </a:r>
            <a:r>
              <a:rPr lang="nb-NO" dirty="0" smtClean="0"/>
              <a:t> </a:t>
            </a:r>
            <a:r>
              <a:rPr lang="nb-NO" dirty="0" err="1" smtClean="0"/>
              <a:t>least</a:t>
            </a:r>
            <a:r>
              <a:rPr lang="nb-NO" dirty="0" smtClean="0"/>
              <a:t> </a:t>
            </a:r>
            <a:r>
              <a:rPr lang="nb-NO" dirty="0" err="1" smtClean="0"/>
              <a:t>opportunity</a:t>
            </a:r>
            <a:r>
              <a:rPr lang="nb-NO" dirty="0" smtClean="0"/>
              <a:t> to </a:t>
            </a:r>
            <a:r>
              <a:rPr lang="nb-NO" dirty="0" err="1" smtClean="0"/>
              <a:t>learn</a:t>
            </a:r>
            <a:r>
              <a:rPr lang="nb-NO" dirty="0" smtClean="0"/>
              <a:t> </a:t>
            </a:r>
            <a:r>
              <a:rPr lang="nb-NO" dirty="0" err="1" smtClean="0"/>
              <a:t>about</a:t>
            </a:r>
            <a:r>
              <a:rPr lang="nb-NO" dirty="0" smtClean="0"/>
              <a:t> </a:t>
            </a:r>
            <a:r>
              <a:rPr lang="nb-NO" dirty="0" err="1" smtClean="0"/>
              <a:t>the</a:t>
            </a:r>
            <a:r>
              <a:rPr lang="nb-NO" dirty="0" smtClean="0"/>
              <a:t> </a:t>
            </a:r>
            <a:r>
              <a:rPr lang="nb-NO" dirty="0" err="1" smtClean="0"/>
              <a:t>culture</a:t>
            </a:r>
            <a:r>
              <a:rPr lang="nb-NO" dirty="0" smtClean="0"/>
              <a:t>, </a:t>
            </a:r>
            <a:r>
              <a:rPr lang="nb-NO" dirty="0" err="1" smtClean="0"/>
              <a:t>tradition</a:t>
            </a:r>
            <a:r>
              <a:rPr lang="nb-NO" dirty="0" smtClean="0"/>
              <a:t> and </a:t>
            </a:r>
            <a:r>
              <a:rPr lang="nb-NO" dirty="0" err="1" smtClean="0"/>
              <a:t>history</a:t>
            </a:r>
            <a:r>
              <a:rPr lang="nb-NO" dirty="0" smtClean="0"/>
              <a:t> </a:t>
            </a:r>
            <a:r>
              <a:rPr lang="nb-NO" dirty="0" err="1" smtClean="0"/>
              <a:t>of</a:t>
            </a:r>
            <a:r>
              <a:rPr lang="nb-NO" dirty="0" smtClean="0"/>
              <a:t> </a:t>
            </a:r>
            <a:r>
              <a:rPr lang="nb-NO" dirty="0" err="1" smtClean="0"/>
              <a:t>other</a:t>
            </a:r>
            <a:r>
              <a:rPr lang="nb-NO" dirty="0" smtClean="0"/>
              <a:t> </a:t>
            </a:r>
            <a:r>
              <a:rPr lang="nb-NO" dirty="0" err="1" smtClean="0"/>
              <a:t>ethnic</a:t>
            </a:r>
            <a:r>
              <a:rPr lang="nb-NO" dirty="0" smtClean="0"/>
              <a:t> </a:t>
            </a:r>
            <a:r>
              <a:rPr lang="nb-NO" dirty="0" err="1" smtClean="0"/>
              <a:t>groups</a:t>
            </a:r>
            <a:r>
              <a:rPr lang="nb-NO" dirty="0" smtClean="0"/>
              <a:t> </a:t>
            </a:r>
            <a:r>
              <a:rPr lang="nb-NO" dirty="0" err="1" smtClean="0"/>
              <a:t>living</a:t>
            </a:r>
            <a:r>
              <a:rPr lang="nb-NO" dirty="0" smtClean="0"/>
              <a:t> in </a:t>
            </a:r>
            <a:r>
              <a:rPr lang="nb-NO" dirty="0" err="1" smtClean="0"/>
              <a:t>Macedonia</a:t>
            </a:r>
            <a:r>
              <a:rPr lang="nb-NO" dirty="0" smtClean="0"/>
              <a:t>.</a:t>
            </a:r>
            <a:endParaRPr lang="en-US" dirty="0"/>
          </a:p>
        </p:txBody>
      </p:sp>
    </p:spTree>
    <p:extLst>
      <p:ext uri="{BB962C8B-B14F-4D97-AF65-F5344CB8AC3E}">
        <p14:creationId xmlns:p14="http://schemas.microsoft.com/office/powerpoint/2010/main" val="879057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smtClean="0"/>
              <a:t>Curriculum development</a:t>
            </a:r>
            <a:endParaRPr lang="en-US" dirty="0"/>
          </a:p>
        </p:txBody>
      </p:sp>
      <p:sp>
        <p:nvSpPr>
          <p:cNvPr id="3" name="Plassholder for innhold 2"/>
          <p:cNvSpPr>
            <a:spLocks noGrp="1"/>
          </p:cNvSpPr>
          <p:nvPr>
            <p:ph idx="1"/>
          </p:nvPr>
        </p:nvSpPr>
        <p:spPr/>
        <p:txBody>
          <a:bodyPr>
            <a:normAutofit fontScale="92500" lnSpcReduction="20000"/>
          </a:bodyPr>
          <a:lstStyle/>
          <a:p>
            <a:r>
              <a:rPr lang="en-US" dirty="0"/>
              <a:t>N</a:t>
            </a:r>
            <a:r>
              <a:rPr lang="en-US" dirty="0" smtClean="0"/>
              <a:t>ew</a:t>
            </a:r>
            <a:r>
              <a:rPr lang="en-US" dirty="0"/>
              <a:t>, nine-year compulsory education </a:t>
            </a:r>
            <a:r>
              <a:rPr lang="en-US" dirty="0" smtClean="0"/>
              <a:t>structure developed </a:t>
            </a:r>
          </a:p>
          <a:p>
            <a:r>
              <a:rPr lang="en-US" dirty="0"/>
              <a:t>R</a:t>
            </a:r>
            <a:r>
              <a:rPr lang="en-US" dirty="0" smtClean="0"/>
              <a:t>evision </a:t>
            </a:r>
            <a:r>
              <a:rPr lang="en-US" dirty="0"/>
              <a:t>of curricula in all subjects and the addition of new </a:t>
            </a:r>
            <a:r>
              <a:rPr lang="en-US" dirty="0" smtClean="0"/>
              <a:t>subjects reviewed all curricula to ensure consistency with the CFS principles and dimensions. </a:t>
            </a:r>
          </a:p>
          <a:p>
            <a:r>
              <a:rPr lang="en-US" dirty="0"/>
              <a:t>N</a:t>
            </a:r>
            <a:r>
              <a:rPr lang="en-US" dirty="0" smtClean="0"/>
              <a:t>ational </a:t>
            </a:r>
            <a:r>
              <a:rPr lang="en-US" dirty="0"/>
              <a:t>CFS team </a:t>
            </a:r>
            <a:r>
              <a:rPr lang="en-US" dirty="0" smtClean="0"/>
              <a:t>participated, ensured individualized </a:t>
            </a:r>
            <a:r>
              <a:rPr lang="en-US" dirty="0"/>
              <a:t>approach in teaching and learning while taking into account each child’s potential based on her or his age and intellectual, physical, social and emotional competencies</a:t>
            </a:r>
            <a:r>
              <a:rPr lang="nb-NO" dirty="0" smtClean="0">
                <a:effectLst/>
              </a:rPr>
              <a:t> </a:t>
            </a:r>
          </a:p>
          <a:p>
            <a:r>
              <a:rPr lang="en-US" dirty="0"/>
              <a:t>T</a:t>
            </a:r>
            <a:r>
              <a:rPr lang="en-US" dirty="0" smtClean="0"/>
              <a:t>opics </a:t>
            </a:r>
            <a:r>
              <a:rPr lang="en-US" dirty="0"/>
              <a:t>are included </a:t>
            </a:r>
            <a:r>
              <a:rPr lang="en-US" dirty="0" smtClean="0"/>
              <a:t>correcting </a:t>
            </a:r>
            <a:r>
              <a:rPr lang="en-US" dirty="0"/>
              <a:t>gender stereotypes and contributing to the dimension of gender responsiveness. This especially applies to history, </a:t>
            </a:r>
            <a:r>
              <a:rPr lang="en-US" dirty="0" smtClean="0"/>
              <a:t>-position </a:t>
            </a:r>
            <a:r>
              <a:rPr lang="en-US" dirty="0"/>
              <a:t>of women throughout the country’s history is planned as a theme of </a:t>
            </a:r>
            <a:r>
              <a:rPr lang="en-US" dirty="0" smtClean="0"/>
              <a:t>discussion and more </a:t>
            </a:r>
            <a:r>
              <a:rPr lang="en-US" dirty="0"/>
              <a:t>space </a:t>
            </a:r>
            <a:r>
              <a:rPr lang="en-US" dirty="0" smtClean="0"/>
              <a:t>for </a:t>
            </a:r>
            <a:r>
              <a:rPr lang="en-US" dirty="0"/>
              <a:t>making historically important women more visible</a:t>
            </a:r>
          </a:p>
        </p:txBody>
      </p:sp>
    </p:spTree>
    <p:extLst>
      <p:ext uri="{BB962C8B-B14F-4D97-AF65-F5344CB8AC3E}">
        <p14:creationId xmlns:p14="http://schemas.microsoft.com/office/powerpoint/2010/main" val="1722725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smtClean="0"/>
              <a:t>Working groups responsible for implementing activities in schools</a:t>
            </a:r>
            <a:endParaRPr lang="en-US" dirty="0"/>
          </a:p>
        </p:txBody>
      </p:sp>
      <p:sp>
        <p:nvSpPr>
          <p:cNvPr id="3" name="Plassholder for innhold 2"/>
          <p:cNvSpPr>
            <a:spLocks noGrp="1"/>
          </p:cNvSpPr>
          <p:nvPr>
            <p:ph idx="1"/>
          </p:nvPr>
        </p:nvSpPr>
        <p:spPr/>
        <p:txBody>
          <a:bodyPr>
            <a:normAutofit fontScale="85000" lnSpcReduction="20000"/>
          </a:bodyPr>
          <a:lstStyle/>
          <a:p>
            <a:r>
              <a:rPr lang="nb-NO" dirty="0"/>
              <a:t>S</a:t>
            </a:r>
            <a:r>
              <a:rPr lang="nb-NO" dirty="0" smtClean="0"/>
              <a:t>etting </a:t>
            </a:r>
            <a:r>
              <a:rPr lang="nb-NO" dirty="0" err="1"/>
              <a:t>ground</a:t>
            </a:r>
            <a:r>
              <a:rPr lang="nb-NO" dirty="0"/>
              <a:t> </a:t>
            </a:r>
            <a:r>
              <a:rPr lang="nb-NO" dirty="0" err="1"/>
              <a:t>rules</a:t>
            </a:r>
            <a:r>
              <a:rPr lang="nb-NO" dirty="0"/>
              <a:t> in </a:t>
            </a:r>
            <a:r>
              <a:rPr lang="nb-NO" dirty="0" err="1"/>
              <a:t>the</a:t>
            </a:r>
            <a:r>
              <a:rPr lang="nb-NO" dirty="0"/>
              <a:t> </a:t>
            </a:r>
            <a:r>
              <a:rPr lang="nb-NO" dirty="0" err="1"/>
              <a:t>classroom</a:t>
            </a:r>
            <a:r>
              <a:rPr lang="nb-NO" dirty="0"/>
              <a:t>, </a:t>
            </a:r>
            <a:r>
              <a:rPr lang="nb-NO" dirty="0" err="1"/>
              <a:t>which</a:t>
            </a:r>
            <a:r>
              <a:rPr lang="nb-NO" dirty="0"/>
              <a:t> </a:t>
            </a:r>
            <a:r>
              <a:rPr lang="nb-NO" dirty="0" err="1"/>
              <a:t>were</a:t>
            </a:r>
            <a:r>
              <a:rPr lang="nb-NO" dirty="0"/>
              <a:t> </a:t>
            </a:r>
            <a:r>
              <a:rPr lang="nb-NO" dirty="0" err="1"/>
              <a:t>directed</a:t>
            </a:r>
            <a:r>
              <a:rPr lang="nb-NO" dirty="0"/>
              <a:t> </a:t>
            </a:r>
            <a:r>
              <a:rPr lang="nb-NO" dirty="0" err="1"/>
              <a:t>towards</a:t>
            </a:r>
            <a:r>
              <a:rPr lang="nb-NO" dirty="0"/>
              <a:t> </a:t>
            </a:r>
            <a:r>
              <a:rPr lang="nb-NO" dirty="0" err="1"/>
              <a:t>ensuring</a:t>
            </a:r>
            <a:r>
              <a:rPr lang="nb-NO" dirty="0"/>
              <a:t> mutual </a:t>
            </a:r>
            <a:r>
              <a:rPr lang="nb-NO" dirty="0" err="1"/>
              <a:t>respect</a:t>
            </a:r>
            <a:r>
              <a:rPr lang="nb-NO" dirty="0"/>
              <a:t> </a:t>
            </a:r>
            <a:r>
              <a:rPr lang="nb-NO" dirty="0" err="1"/>
              <a:t>between</a:t>
            </a:r>
            <a:r>
              <a:rPr lang="nb-NO" dirty="0"/>
              <a:t> </a:t>
            </a:r>
            <a:r>
              <a:rPr lang="nb-NO" dirty="0" err="1"/>
              <a:t>teachers</a:t>
            </a:r>
            <a:r>
              <a:rPr lang="nb-NO" dirty="0"/>
              <a:t> and students and </a:t>
            </a:r>
            <a:r>
              <a:rPr lang="nb-NO" dirty="0" err="1"/>
              <a:t>motivating</a:t>
            </a:r>
            <a:r>
              <a:rPr lang="nb-NO" dirty="0"/>
              <a:t> </a:t>
            </a:r>
            <a:r>
              <a:rPr lang="nb-NO" dirty="0" err="1"/>
              <a:t>children</a:t>
            </a:r>
            <a:r>
              <a:rPr lang="nb-NO" dirty="0"/>
              <a:t> for </a:t>
            </a:r>
            <a:r>
              <a:rPr lang="nb-NO" dirty="0" err="1"/>
              <a:t>learning</a:t>
            </a:r>
            <a:r>
              <a:rPr lang="nb-NO" dirty="0"/>
              <a:t>. </a:t>
            </a:r>
            <a:r>
              <a:rPr lang="nb-NO" dirty="0" err="1"/>
              <a:t>Once</a:t>
            </a:r>
            <a:r>
              <a:rPr lang="nb-NO" dirty="0"/>
              <a:t> </a:t>
            </a:r>
            <a:r>
              <a:rPr lang="nb-NO" dirty="0" err="1"/>
              <a:t>teachers</a:t>
            </a:r>
            <a:r>
              <a:rPr lang="nb-NO" dirty="0"/>
              <a:t> and students </a:t>
            </a:r>
            <a:r>
              <a:rPr lang="nb-NO" dirty="0" err="1"/>
              <a:t>had</a:t>
            </a:r>
            <a:r>
              <a:rPr lang="nb-NO" dirty="0"/>
              <a:t> </a:t>
            </a:r>
            <a:r>
              <a:rPr lang="nb-NO" dirty="0" err="1"/>
              <a:t>agreed</a:t>
            </a:r>
            <a:r>
              <a:rPr lang="nb-NO" dirty="0"/>
              <a:t> </a:t>
            </a:r>
            <a:r>
              <a:rPr lang="nb-NO" dirty="0" err="1"/>
              <a:t>on</a:t>
            </a:r>
            <a:r>
              <a:rPr lang="nb-NO" dirty="0"/>
              <a:t> </a:t>
            </a:r>
            <a:r>
              <a:rPr lang="nb-NO" dirty="0" err="1"/>
              <a:t>the</a:t>
            </a:r>
            <a:r>
              <a:rPr lang="nb-NO" dirty="0"/>
              <a:t> </a:t>
            </a:r>
            <a:r>
              <a:rPr lang="nb-NO" dirty="0" err="1"/>
              <a:t>rules</a:t>
            </a:r>
            <a:r>
              <a:rPr lang="nb-NO" dirty="0"/>
              <a:t>, </a:t>
            </a:r>
            <a:r>
              <a:rPr lang="nb-NO" dirty="0" err="1"/>
              <a:t>the</a:t>
            </a:r>
            <a:r>
              <a:rPr lang="nb-NO" dirty="0"/>
              <a:t> </a:t>
            </a:r>
            <a:r>
              <a:rPr lang="nb-NO" dirty="0" err="1"/>
              <a:t>rules</a:t>
            </a:r>
            <a:r>
              <a:rPr lang="nb-NO" dirty="0"/>
              <a:t> </a:t>
            </a:r>
            <a:r>
              <a:rPr lang="nb-NO" dirty="0" err="1"/>
              <a:t>were</a:t>
            </a:r>
            <a:r>
              <a:rPr lang="nb-NO" dirty="0"/>
              <a:t> </a:t>
            </a:r>
            <a:r>
              <a:rPr lang="nb-NO" dirty="0" err="1"/>
              <a:t>displayed</a:t>
            </a:r>
            <a:r>
              <a:rPr lang="nb-NO" dirty="0"/>
              <a:t> in </a:t>
            </a:r>
            <a:r>
              <a:rPr lang="nb-NO" dirty="0" err="1"/>
              <a:t>the</a:t>
            </a:r>
            <a:r>
              <a:rPr lang="nb-NO" dirty="0"/>
              <a:t> </a:t>
            </a:r>
            <a:r>
              <a:rPr lang="nb-NO" dirty="0" err="1"/>
              <a:t>classroom</a:t>
            </a:r>
            <a:r>
              <a:rPr lang="nb-NO" dirty="0"/>
              <a:t> and </a:t>
            </a:r>
            <a:r>
              <a:rPr lang="nb-NO" dirty="0" err="1"/>
              <a:t>remained</a:t>
            </a:r>
            <a:r>
              <a:rPr lang="nb-NO" dirty="0"/>
              <a:t> </a:t>
            </a:r>
            <a:r>
              <a:rPr lang="nb-NO" dirty="0" err="1"/>
              <a:t>on</a:t>
            </a:r>
            <a:r>
              <a:rPr lang="nb-NO" dirty="0"/>
              <a:t> display </a:t>
            </a:r>
            <a:r>
              <a:rPr lang="nb-NO" dirty="0" err="1"/>
              <a:t>throughout</a:t>
            </a:r>
            <a:r>
              <a:rPr lang="nb-NO" dirty="0"/>
              <a:t> </a:t>
            </a:r>
            <a:r>
              <a:rPr lang="nb-NO" dirty="0" err="1"/>
              <a:t>the</a:t>
            </a:r>
            <a:r>
              <a:rPr lang="nb-NO" dirty="0"/>
              <a:t> </a:t>
            </a:r>
            <a:r>
              <a:rPr lang="nb-NO" dirty="0" err="1"/>
              <a:t>school</a:t>
            </a:r>
            <a:r>
              <a:rPr lang="nb-NO" dirty="0"/>
              <a:t> </a:t>
            </a:r>
            <a:r>
              <a:rPr lang="nb-NO" dirty="0" err="1"/>
              <a:t>year</a:t>
            </a:r>
            <a:r>
              <a:rPr lang="nb-NO" dirty="0"/>
              <a:t>. </a:t>
            </a:r>
            <a:endParaRPr lang="nb-NO" dirty="0" smtClean="0"/>
          </a:p>
          <a:p>
            <a:r>
              <a:rPr lang="nb-NO" dirty="0" err="1" smtClean="0"/>
              <a:t>Other</a:t>
            </a:r>
            <a:r>
              <a:rPr lang="nb-NO" dirty="0" smtClean="0"/>
              <a:t> </a:t>
            </a:r>
            <a:r>
              <a:rPr lang="nb-NO" dirty="0" err="1"/>
              <a:t>activities</a:t>
            </a:r>
            <a:r>
              <a:rPr lang="nb-NO" dirty="0"/>
              <a:t> </a:t>
            </a:r>
            <a:r>
              <a:rPr lang="nb-NO" dirty="0" err="1"/>
              <a:t>included</a:t>
            </a:r>
            <a:r>
              <a:rPr lang="nb-NO" dirty="0"/>
              <a:t> </a:t>
            </a:r>
            <a:r>
              <a:rPr lang="nb-NO" dirty="0" err="1"/>
              <a:t>teachers’</a:t>
            </a:r>
            <a:r>
              <a:rPr lang="nb-NO" dirty="0"/>
              <a:t> </a:t>
            </a:r>
            <a:r>
              <a:rPr lang="nb-NO" dirty="0" err="1"/>
              <a:t>identification</a:t>
            </a:r>
            <a:r>
              <a:rPr lang="nb-NO" dirty="0"/>
              <a:t> </a:t>
            </a:r>
            <a:r>
              <a:rPr lang="nb-NO" dirty="0" err="1"/>
              <a:t>of</a:t>
            </a:r>
            <a:r>
              <a:rPr lang="nb-NO" dirty="0"/>
              <a:t> </a:t>
            </a:r>
            <a:r>
              <a:rPr lang="nb-NO" dirty="0" err="1"/>
              <a:t>learning</a:t>
            </a:r>
            <a:r>
              <a:rPr lang="nb-NO" dirty="0"/>
              <a:t> styles </a:t>
            </a:r>
            <a:r>
              <a:rPr lang="nb-NO" dirty="0" err="1"/>
              <a:t>of</a:t>
            </a:r>
            <a:r>
              <a:rPr lang="nb-NO" dirty="0"/>
              <a:t> </a:t>
            </a:r>
            <a:r>
              <a:rPr lang="nb-NO" dirty="0" err="1"/>
              <a:t>children</a:t>
            </a:r>
            <a:r>
              <a:rPr lang="nb-NO" dirty="0"/>
              <a:t>; </a:t>
            </a:r>
            <a:r>
              <a:rPr lang="nb-NO" dirty="0" err="1"/>
              <a:t>examining</a:t>
            </a:r>
            <a:r>
              <a:rPr lang="nb-NO" dirty="0"/>
              <a:t> </a:t>
            </a:r>
            <a:r>
              <a:rPr lang="nb-NO" dirty="0" err="1"/>
              <a:t>textbooks</a:t>
            </a:r>
            <a:r>
              <a:rPr lang="nb-NO" dirty="0"/>
              <a:t> for </a:t>
            </a:r>
            <a:r>
              <a:rPr lang="nb-NO" dirty="0" err="1"/>
              <a:t>gender</a:t>
            </a:r>
            <a:r>
              <a:rPr lang="nb-NO" dirty="0"/>
              <a:t> bias; and </a:t>
            </a:r>
            <a:r>
              <a:rPr lang="nb-NO" dirty="0" err="1"/>
              <a:t>studying</a:t>
            </a:r>
            <a:r>
              <a:rPr lang="nb-NO" dirty="0"/>
              <a:t> </a:t>
            </a:r>
            <a:r>
              <a:rPr lang="nb-NO" dirty="0" err="1"/>
              <a:t>gender</a:t>
            </a:r>
            <a:r>
              <a:rPr lang="nb-NO" dirty="0"/>
              <a:t> bias in </a:t>
            </a:r>
            <a:r>
              <a:rPr lang="nb-NO" dirty="0" err="1"/>
              <a:t>physical</a:t>
            </a:r>
            <a:r>
              <a:rPr lang="nb-NO" dirty="0"/>
              <a:t> </a:t>
            </a:r>
            <a:r>
              <a:rPr lang="nb-NO" dirty="0" err="1"/>
              <a:t>education</a:t>
            </a:r>
            <a:r>
              <a:rPr lang="nb-NO" dirty="0"/>
              <a:t> </a:t>
            </a:r>
            <a:r>
              <a:rPr lang="nb-NO" dirty="0" err="1"/>
              <a:t>classes</a:t>
            </a:r>
            <a:r>
              <a:rPr lang="nb-NO" dirty="0"/>
              <a:t>. </a:t>
            </a:r>
            <a:endParaRPr lang="nb-NO" dirty="0" smtClean="0"/>
          </a:p>
          <a:p>
            <a:r>
              <a:rPr lang="nb-NO" dirty="0" err="1" smtClean="0"/>
              <a:t>teachers</a:t>
            </a:r>
            <a:r>
              <a:rPr lang="nb-NO" dirty="0" err="1"/>
              <a:t>’</a:t>
            </a:r>
            <a:r>
              <a:rPr lang="nb-NO" dirty="0"/>
              <a:t> and students’ </a:t>
            </a:r>
            <a:r>
              <a:rPr lang="nb-NO" dirty="0" err="1"/>
              <a:t>examination</a:t>
            </a:r>
            <a:r>
              <a:rPr lang="nb-NO" dirty="0"/>
              <a:t> </a:t>
            </a:r>
            <a:r>
              <a:rPr lang="nb-NO" dirty="0" err="1"/>
              <a:t>of</a:t>
            </a:r>
            <a:r>
              <a:rPr lang="nb-NO" dirty="0"/>
              <a:t> </a:t>
            </a:r>
            <a:r>
              <a:rPr lang="nb-NO" dirty="0" err="1"/>
              <a:t>textbooks</a:t>
            </a:r>
            <a:r>
              <a:rPr lang="nb-NO" dirty="0"/>
              <a:t> </a:t>
            </a:r>
            <a:r>
              <a:rPr lang="nb-NO" dirty="0" err="1"/>
              <a:t>revealed</a:t>
            </a:r>
            <a:r>
              <a:rPr lang="nb-NO" dirty="0"/>
              <a:t> </a:t>
            </a:r>
            <a:r>
              <a:rPr lang="nb-NO" dirty="0" err="1"/>
              <a:t>few</a:t>
            </a:r>
            <a:r>
              <a:rPr lang="nb-NO" dirty="0"/>
              <a:t> </a:t>
            </a:r>
            <a:r>
              <a:rPr lang="nb-NO" dirty="0" err="1"/>
              <a:t>female</a:t>
            </a:r>
            <a:r>
              <a:rPr lang="nb-NO" dirty="0"/>
              <a:t> </a:t>
            </a:r>
            <a:r>
              <a:rPr lang="nb-NO" dirty="0" err="1"/>
              <a:t>role</a:t>
            </a:r>
            <a:r>
              <a:rPr lang="nb-NO" dirty="0"/>
              <a:t> </a:t>
            </a:r>
            <a:r>
              <a:rPr lang="nb-NO" dirty="0" err="1"/>
              <a:t>models</a:t>
            </a:r>
            <a:r>
              <a:rPr lang="nb-NO" dirty="0"/>
              <a:t>, students </a:t>
            </a:r>
            <a:r>
              <a:rPr lang="nb-NO" dirty="0" err="1" smtClean="0"/>
              <a:t>made</a:t>
            </a:r>
            <a:r>
              <a:rPr lang="nb-NO" dirty="0" smtClean="0"/>
              <a:t> </a:t>
            </a:r>
            <a:r>
              <a:rPr lang="nb-NO" dirty="0"/>
              <a:t>posters </a:t>
            </a:r>
            <a:r>
              <a:rPr lang="nb-NO" dirty="0" err="1"/>
              <a:t>with</a:t>
            </a:r>
            <a:r>
              <a:rPr lang="nb-NO" dirty="0"/>
              <a:t> </a:t>
            </a:r>
            <a:r>
              <a:rPr lang="nb-NO" dirty="0" err="1"/>
              <a:t>photographs</a:t>
            </a:r>
            <a:r>
              <a:rPr lang="nb-NO" dirty="0"/>
              <a:t>, </a:t>
            </a:r>
            <a:r>
              <a:rPr lang="nb-NO" dirty="0" err="1"/>
              <a:t>illustrations</a:t>
            </a:r>
            <a:r>
              <a:rPr lang="nb-NO" dirty="0"/>
              <a:t> and </a:t>
            </a:r>
            <a:r>
              <a:rPr lang="nb-NO" dirty="0" err="1"/>
              <a:t>information</a:t>
            </a:r>
            <a:r>
              <a:rPr lang="nb-NO" dirty="0"/>
              <a:t> </a:t>
            </a:r>
            <a:r>
              <a:rPr lang="nb-NO" dirty="0" err="1"/>
              <a:t>about</a:t>
            </a:r>
            <a:r>
              <a:rPr lang="nb-NO" dirty="0"/>
              <a:t> </a:t>
            </a:r>
            <a:r>
              <a:rPr lang="nb-NO" dirty="0" err="1"/>
              <a:t>well-known</a:t>
            </a:r>
            <a:r>
              <a:rPr lang="nb-NO" dirty="0"/>
              <a:t> </a:t>
            </a:r>
            <a:r>
              <a:rPr lang="nb-NO" dirty="0" err="1"/>
              <a:t>women</a:t>
            </a:r>
            <a:r>
              <a:rPr lang="nb-NO" dirty="0"/>
              <a:t> </a:t>
            </a:r>
            <a:r>
              <a:rPr lang="nb-NO" dirty="0" err="1"/>
              <a:t>painters</a:t>
            </a:r>
            <a:r>
              <a:rPr lang="nb-NO" dirty="0"/>
              <a:t>, </a:t>
            </a:r>
            <a:r>
              <a:rPr lang="nb-NO" dirty="0" err="1"/>
              <a:t>writers</a:t>
            </a:r>
            <a:r>
              <a:rPr lang="nb-NO" dirty="0"/>
              <a:t>, scientists and </a:t>
            </a:r>
            <a:r>
              <a:rPr lang="nb-NO" dirty="0" err="1"/>
              <a:t>others</a:t>
            </a:r>
            <a:r>
              <a:rPr lang="nb-NO" dirty="0"/>
              <a:t>. </a:t>
            </a:r>
            <a:endParaRPr lang="nb-NO" dirty="0" smtClean="0"/>
          </a:p>
          <a:p>
            <a:r>
              <a:rPr lang="en-US" dirty="0"/>
              <a:t>healthy, safe and protective </a:t>
            </a:r>
            <a:r>
              <a:rPr lang="en-US" dirty="0" smtClean="0"/>
              <a:t>environments;  </a:t>
            </a:r>
            <a:r>
              <a:rPr lang="en-US" dirty="0"/>
              <a:t>children and teachers </a:t>
            </a:r>
            <a:r>
              <a:rPr lang="en-US" dirty="0" smtClean="0"/>
              <a:t> </a:t>
            </a:r>
            <a:r>
              <a:rPr lang="en-US" dirty="0"/>
              <a:t>decided on a means of </a:t>
            </a:r>
            <a:r>
              <a:rPr lang="en-US" dirty="0" smtClean="0"/>
              <a:t>expression; drawing </a:t>
            </a:r>
            <a:r>
              <a:rPr lang="en-US" dirty="0"/>
              <a:t>or </a:t>
            </a:r>
            <a:r>
              <a:rPr lang="en-US" dirty="0" smtClean="0"/>
              <a:t>writing. Children mapped places or object considered unsafe in school. Schools boards used to express students opinion. Peer monitoring of violence during breaks</a:t>
            </a:r>
            <a:endParaRPr lang="nb-NO" dirty="0"/>
          </a:p>
          <a:p>
            <a:endParaRPr lang="en-US" dirty="0"/>
          </a:p>
        </p:txBody>
      </p:sp>
    </p:spTree>
    <p:extLst>
      <p:ext uri="{BB962C8B-B14F-4D97-AF65-F5344CB8AC3E}">
        <p14:creationId xmlns:p14="http://schemas.microsoft.com/office/powerpoint/2010/main" val="1048550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en-US" dirty="0" smtClean="0"/>
              <a:t>Overall Outcome: </a:t>
            </a:r>
            <a:r>
              <a:rPr lang="nb-NO" b="1" dirty="0" smtClean="0"/>
              <a:t>CFS </a:t>
            </a:r>
            <a:r>
              <a:rPr lang="nb-NO" b="1" dirty="0" err="1" smtClean="0"/>
              <a:t>infused</a:t>
            </a:r>
            <a:r>
              <a:rPr lang="nb-NO" b="1" dirty="0" smtClean="0"/>
              <a:t> </a:t>
            </a:r>
            <a:r>
              <a:rPr lang="nb-NO" b="1" dirty="0" err="1" smtClean="0"/>
              <a:t>into</a:t>
            </a:r>
            <a:r>
              <a:rPr lang="nb-NO" b="1" dirty="0" smtClean="0"/>
              <a:t> </a:t>
            </a:r>
            <a:r>
              <a:rPr lang="nb-NO" b="1" dirty="0" err="1" smtClean="0"/>
              <a:t>policies</a:t>
            </a:r>
            <a:r>
              <a:rPr lang="nb-NO" b="1" dirty="0" smtClean="0"/>
              <a:t> and </a:t>
            </a:r>
            <a:r>
              <a:rPr lang="nb-NO" b="1" dirty="0" err="1" smtClean="0"/>
              <a:t>legislation</a:t>
            </a:r>
            <a:r>
              <a:rPr lang="nb-NO" b="1" dirty="0" smtClean="0"/>
              <a:t> </a:t>
            </a:r>
            <a:r>
              <a:rPr lang="nb-NO" dirty="0" smtClean="0"/>
              <a:t/>
            </a:r>
            <a:br>
              <a:rPr lang="nb-NO" dirty="0" smtClean="0"/>
            </a:br>
            <a:endParaRPr lang="en-US" dirty="0"/>
          </a:p>
        </p:txBody>
      </p:sp>
      <p:sp>
        <p:nvSpPr>
          <p:cNvPr id="3" name="Plassholder for innhold 2"/>
          <p:cNvSpPr>
            <a:spLocks noGrp="1"/>
          </p:cNvSpPr>
          <p:nvPr>
            <p:ph idx="1"/>
          </p:nvPr>
        </p:nvSpPr>
        <p:spPr/>
        <p:txBody>
          <a:bodyPr>
            <a:normAutofit fontScale="92500" lnSpcReduction="10000"/>
          </a:bodyPr>
          <a:lstStyle/>
          <a:p>
            <a:r>
              <a:rPr lang="nb-NO" b="1" dirty="0" smtClean="0"/>
              <a:t>IMPACT </a:t>
            </a:r>
            <a:r>
              <a:rPr lang="nb-NO" b="1" dirty="0"/>
              <a:t>OF THE CFS </a:t>
            </a:r>
            <a:r>
              <a:rPr lang="nb-NO" b="1" dirty="0" smtClean="0"/>
              <a:t>INITIATIVE at </a:t>
            </a:r>
            <a:r>
              <a:rPr lang="nb-NO" b="1" dirty="0" err="1" smtClean="0"/>
              <a:t>school</a:t>
            </a:r>
            <a:r>
              <a:rPr lang="nb-NO" b="1" dirty="0" smtClean="0"/>
              <a:t> </a:t>
            </a:r>
            <a:r>
              <a:rPr lang="nb-NO" b="1" dirty="0" err="1" smtClean="0"/>
              <a:t>level</a:t>
            </a:r>
            <a:r>
              <a:rPr lang="nb-NO" b="1" dirty="0" smtClean="0"/>
              <a:t> :</a:t>
            </a:r>
            <a:r>
              <a:rPr lang="en-US" dirty="0"/>
              <a:t> T</a:t>
            </a:r>
            <a:r>
              <a:rPr lang="en-US" dirty="0" smtClean="0"/>
              <a:t>he </a:t>
            </a:r>
            <a:r>
              <a:rPr lang="en-US" dirty="0"/>
              <a:t>results of the SSE data, the CFS national expert team concluded that all stakeholders were giving a more critical analysis of their schools. </a:t>
            </a:r>
            <a:endParaRPr lang="en-US" dirty="0" smtClean="0"/>
          </a:p>
          <a:p>
            <a:r>
              <a:rPr lang="en-US" dirty="0" smtClean="0"/>
              <a:t>In </a:t>
            </a:r>
            <a:r>
              <a:rPr lang="en-US" dirty="0"/>
              <a:t>the first year, teachers rated the schools very positively in terms of the child-friendly dimensions, but students rated schools quite negatively. </a:t>
            </a:r>
            <a:endParaRPr lang="en-US" dirty="0" smtClean="0"/>
          </a:p>
          <a:p>
            <a:r>
              <a:rPr lang="en-US" dirty="0" smtClean="0"/>
              <a:t>In the second year </a:t>
            </a:r>
            <a:r>
              <a:rPr lang="en-US" dirty="0"/>
              <a:t>teachers’ and pupils’ scores moved closer, which suggests that children are feeling more positive about the school environment and teachers are willing to be more critical. T</a:t>
            </a:r>
            <a:r>
              <a:rPr lang="en-US" dirty="0" smtClean="0"/>
              <a:t>eachers </a:t>
            </a:r>
            <a:r>
              <a:rPr lang="en-US" dirty="0"/>
              <a:t>and students had worked on activities related to the standards during the school year, they had come to understand the categories more clearly, and they had learned from working with the team that honest answers would yield positive benefits rather than </a:t>
            </a:r>
            <a:r>
              <a:rPr lang="en-US" dirty="0" smtClean="0"/>
              <a:t>blame</a:t>
            </a:r>
            <a:endParaRPr lang="nb-NO" dirty="0"/>
          </a:p>
          <a:p>
            <a:endParaRPr lang="en-US" dirty="0"/>
          </a:p>
        </p:txBody>
      </p:sp>
    </p:spTree>
    <p:extLst>
      <p:ext uri="{BB962C8B-B14F-4D97-AF65-F5344CB8AC3E}">
        <p14:creationId xmlns:p14="http://schemas.microsoft.com/office/powerpoint/2010/main" val="384988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The </a:t>
            </a:r>
            <a:r>
              <a:rPr lang="nb-NO" dirty="0" err="1" smtClean="0"/>
              <a:t>three</a:t>
            </a:r>
            <a:r>
              <a:rPr lang="nb-NO" dirty="0" smtClean="0"/>
              <a:t> </a:t>
            </a:r>
            <a:r>
              <a:rPr lang="nb-NO" dirty="0" err="1" smtClean="0"/>
              <a:t>components</a:t>
            </a:r>
            <a:r>
              <a:rPr lang="nb-NO" dirty="0" smtClean="0"/>
              <a:t>:</a:t>
            </a:r>
            <a:endParaRPr lang="nb-NO" dirty="0"/>
          </a:p>
        </p:txBody>
      </p:sp>
      <p:sp>
        <p:nvSpPr>
          <p:cNvPr id="3" name="Plassholder for innhold 2"/>
          <p:cNvSpPr>
            <a:spLocks noGrp="1"/>
          </p:cNvSpPr>
          <p:nvPr>
            <p:ph idx="1"/>
          </p:nvPr>
        </p:nvSpPr>
        <p:spPr/>
        <p:txBody>
          <a:bodyPr>
            <a:normAutofit/>
          </a:bodyPr>
          <a:lstStyle/>
          <a:p>
            <a:pPr>
              <a:buFont typeface="Wingdings" charset="2"/>
              <a:buChar char="Ø"/>
            </a:pPr>
            <a:r>
              <a:rPr lang="nb-NO" sz="3200" dirty="0" smtClean="0"/>
              <a:t>Rights to </a:t>
            </a:r>
            <a:r>
              <a:rPr lang="nb-NO" sz="3200" dirty="0" err="1" smtClean="0"/>
              <a:t>education</a:t>
            </a:r>
            <a:endParaRPr lang="nb-NO" sz="3200" dirty="0" smtClean="0"/>
          </a:p>
          <a:p>
            <a:pPr>
              <a:buFont typeface="Wingdings" charset="2"/>
              <a:buChar char="Ø"/>
            </a:pPr>
            <a:endParaRPr lang="nb-NO" sz="3200" dirty="0" smtClean="0"/>
          </a:p>
          <a:p>
            <a:pPr>
              <a:buFont typeface="Wingdings" charset="2"/>
              <a:buChar char="Ø"/>
            </a:pPr>
            <a:r>
              <a:rPr lang="nb-NO" sz="3200" dirty="0" smtClean="0"/>
              <a:t>Rights </a:t>
            </a:r>
            <a:r>
              <a:rPr lang="nb-NO" sz="3200" dirty="0" err="1" smtClean="0"/>
              <a:t>within</a:t>
            </a:r>
            <a:r>
              <a:rPr lang="nb-NO" sz="3200" dirty="0" smtClean="0"/>
              <a:t> </a:t>
            </a:r>
            <a:r>
              <a:rPr lang="nb-NO" sz="3200" dirty="0" err="1" smtClean="0"/>
              <a:t>education</a:t>
            </a:r>
            <a:r>
              <a:rPr lang="nb-NO" sz="3200" dirty="0" smtClean="0"/>
              <a:t> </a:t>
            </a:r>
          </a:p>
          <a:p>
            <a:pPr>
              <a:buFont typeface="Wingdings" charset="2"/>
              <a:buChar char="Ø"/>
            </a:pPr>
            <a:endParaRPr lang="nb-NO" sz="3200" dirty="0" smtClean="0"/>
          </a:p>
          <a:p>
            <a:pPr>
              <a:buFont typeface="Wingdings" charset="2"/>
              <a:buChar char="Ø"/>
            </a:pPr>
            <a:r>
              <a:rPr lang="nb-NO" sz="3200" dirty="0" smtClean="0"/>
              <a:t>Rights </a:t>
            </a:r>
            <a:r>
              <a:rPr lang="nb-NO" sz="3200" dirty="0" err="1" smtClean="0"/>
              <a:t>through</a:t>
            </a:r>
            <a:r>
              <a:rPr lang="nb-NO" sz="3200" dirty="0" smtClean="0"/>
              <a:t> </a:t>
            </a:r>
            <a:r>
              <a:rPr lang="nb-NO" sz="3200" dirty="0" err="1" smtClean="0"/>
              <a:t>education</a:t>
            </a:r>
            <a:endParaRPr lang="nb-NO" sz="3200" dirty="0"/>
          </a:p>
        </p:txBody>
      </p:sp>
    </p:spTree>
    <p:extLst>
      <p:ext uri="{BB962C8B-B14F-4D97-AF65-F5344CB8AC3E}">
        <p14:creationId xmlns:p14="http://schemas.microsoft.com/office/powerpoint/2010/main" val="7458105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Rights to </a:t>
            </a:r>
            <a:r>
              <a:rPr lang="nb-NO" dirty="0" err="1" smtClean="0"/>
              <a:t>Education</a:t>
            </a:r>
            <a:r>
              <a:rPr lang="nb-NO" dirty="0" smtClean="0"/>
              <a:t> – </a:t>
            </a:r>
            <a:r>
              <a:rPr lang="nb-NO" dirty="0" err="1" smtClean="0"/>
              <a:t>describes</a:t>
            </a:r>
            <a:r>
              <a:rPr lang="nb-NO" dirty="0" smtClean="0"/>
              <a:t> </a:t>
            </a:r>
            <a:r>
              <a:rPr lang="nb-NO" dirty="0" err="1" smtClean="0"/>
              <a:t>gender</a:t>
            </a:r>
            <a:r>
              <a:rPr lang="nb-NO" dirty="0" smtClean="0"/>
              <a:t> </a:t>
            </a:r>
            <a:r>
              <a:rPr lang="nb-NO" dirty="0" err="1" smtClean="0"/>
              <a:t>parity</a:t>
            </a:r>
            <a:r>
              <a:rPr lang="nb-NO" dirty="0" smtClean="0"/>
              <a:t> (</a:t>
            </a:r>
            <a:r>
              <a:rPr lang="nb-NO" dirty="0" err="1" smtClean="0"/>
              <a:t>measures</a:t>
            </a:r>
            <a:r>
              <a:rPr lang="nb-NO" dirty="0" smtClean="0"/>
              <a:t> </a:t>
            </a:r>
            <a:r>
              <a:rPr lang="nb-NO" dirty="0" err="1" smtClean="0"/>
              <a:t>quantaty</a:t>
            </a:r>
            <a:r>
              <a:rPr lang="nb-NO" dirty="0" smtClean="0"/>
              <a:t>) </a:t>
            </a:r>
            <a:endParaRPr lang="nb-NO" dirty="0"/>
          </a:p>
        </p:txBody>
      </p:sp>
      <p:sp>
        <p:nvSpPr>
          <p:cNvPr id="3" name="Plassholder for innhold 2"/>
          <p:cNvSpPr>
            <a:spLocks noGrp="1"/>
          </p:cNvSpPr>
          <p:nvPr>
            <p:ph idx="1"/>
          </p:nvPr>
        </p:nvSpPr>
        <p:spPr/>
        <p:txBody>
          <a:bodyPr/>
          <a:lstStyle/>
          <a:p>
            <a:r>
              <a:rPr lang="en-GB" dirty="0" smtClean="0"/>
              <a:t>Gender parity means the equal </a:t>
            </a:r>
            <a:r>
              <a:rPr lang="en-GB" dirty="0"/>
              <a:t>participation of boys and girls in different aspects of education</a:t>
            </a:r>
            <a:r>
              <a:rPr lang="nb-NO" dirty="0" smtClean="0">
                <a:effectLst/>
              </a:rPr>
              <a:t> </a:t>
            </a:r>
          </a:p>
          <a:p>
            <a:r>
              <a:rPr lang="nb-NO" dirty="0" err="1" smtClean="0"/>
              <a:t>Gender</a:t>
            </a:r>
            <a:r>
              <a:rPr lang="nb-NO" dirty="0" smtClean="0"/>
              <a:t> </a:t>
            </a:r>
            <a:r>
              <a:rPr lang="nb-NO" dirty="0" err="1"/>
              <a:t>p</a:t>
            </a:r>
            <a:r>
              <a:rPr lang="nb-NO" dirty="0" err="1" smtClean="0"/>
              <a:t>arity</a:t>
            </a:r>
            <a:r>
              <a:rPr lang="nb-NO" dirty="0" smtClean="0"/>
              <a:t> has </a:t>
            </a:r>
            <a:r>
              <a:rPr lang="nb-NO" dirty="0" err="1" smtClean="0"/>
              <a:t>traditionally</a:t>
            </a:r>
            <a:r>
              <a:rPr lang="nb-NO" dirty="0" smtClean="0"/>
              <a:t> </a:t>
            </a:r>
            <a:r>
              <a:rPr lang="nb-NO" dirty="0" err="1" smtClean="0"/>
              <a:t>been</a:t>
            </a:r>
            <a:r>
              <a:rPr lang="nb-NO" dirty="0" smtClean="0"/>
              <a:t> </a:t>
            </a:r>
            <a:r>
              <a:rPr lang="nb-NO" dirty="0" err="1" smtClean="0"/>
              <a:t>high</a:t>
            </a:r>
            <a:r>
              <a:rPr lang="nb-NO" dirty="0" smtClean="0"/>
              <a:t> in former </a:t>
            </a:r>
            <a:r>
              <a:rPr lang="nb-NO" dirty="0" err="1" smtClean="0"/>
              <a:t>Soviet</a:t>
            </a:r>
            <a:r>
              <a:rPr lang="nb-NO" dirty="0" smtClean="0"/>
              <a:t> Union, </a:t>
            </a:r>
            <a:r>
              <a:rPr lang="nb-NO" dirty="0" err="1" smtClean="0"/>
              <a:t>especially</a:t>
            </a:r>
            <a:r>
              <a:rPr lang="nb-NO" dirty="0" smtClean="0"/>
              <a:t> </a:t>
            </a:r>
            <a:r>
              <a:rPr lang="nb-NO" dirty="0" err="1" smtClean="0"/>
              <a:t>when</a:t>
            </a:r>
            <a:r>
              <a:rPr lang="nb-NO" dirty="0" smtClean="0"/>
              <a:t> </a:t>
            </a:r>
            <a:r>
              <a:rPr lang="nb-NO" dirty="0" err="1" smtClean="0"/>
              <a:t>compared</a:t>
            </a:r>
            <a:r>
              <a:rPr lang="nb-NO" dirty="0" smtClean="0"/>
              <a:t> to </a:t>
            </a:r>
            <a:r>
              <a:rPr lang="nb-NO" dirty="0" err="1" smtClean="0"/>
              <a:t>many</a:t>
            </a:r>
            <a:r>
              <a:rPr lang="nb-NO" dirty="0" smtClean="0"/>
              <a:t> </a:t>
            </a:r>
            <a:r>
              <a:rPr lang="nb-NO" dirty="0" err="1" smtClean="0"/>
              <a:t>African</a:t>
            </a:r>
            <a:r>
              <a:rPr lang="nb-NO" dirty="0" smtClean="0"/>
              <a:t> and </a:t>
            </a:r>
            <a:r>
              <a:rPr lang="nb-NO" dirty="0" err="1" smtClean="0"/>
              <a:t>Asian</a:t>
            </a:r>
            <a:r>
              <a:rPr lang="nb-NO" dirty="0" smtClean="0"/>
              <a:t> </a:t>
            </a:r>
            <a:r>
              <a:rPr lang="nb-NO" dirty="0" err="1" smtClean="0"/>
              <a:t>countries</a:t>
            </a:r>
            <a:endParaRPr lang="nb-NO" dirty="0" smtClean="0"/>
          </a:p>
          <a:p>
            <a:r>
              <a:rPr lang="nb-NO" dirty="0" err="1" smtClean="0"/>
              <a:t>Does</a:t>
            </a:r>
            <a:r>
              <a:rPr lang="nb-NO" dirty="0" smtClean="0"/>
              <a:t> </a:t>
            </a:r>
            <a:r>
              <a:rPr lang="nb-NO" dirty="0" err="1" smtClean="0"/>
              <a:t>gender</a:t>
            </a:r>
            <a:r>
              <a:rPr lang="nb-NO" dirty="0" smtClean="0"/>
              <a:t> </a:t>
            </a:r>
            <a:r>
              <a:rPr lang="nb-NO" dirty="0" err="1" smtClean="0"/>
              <a:t>parity</a:t>
            </a:r>
            <a:r>
              <a:rPr lang="nb-NO" dirty="0" smtClean="0"/>
              <a:t> </a:t>
            </a:r>
            <a:r>
              <a:rPr lang="nb-NO" dirty="0" err="1" smtClean="0"/>
              <a:t>mean</a:t>
            </a:r>
            <a:r>
              <a:rPr lang="nb-NO" dirty="0" smtClean="0"/>
              <a:t> </a:t>
            </a:r>
            <a:r>
              <a:rPr lang="nb-NO" dirty="0" err="1" smtClean="0"/>
              <a:t>gender</a:t>
            </a:r>
            <a:r>
              <a:rPr lang="nb-NO" dirty="0" smtClean="0"/>
              <a:t> </a:t>
            </a:r>
            <a:r>
              <a:rPr lang="nb-NO" dirty="0" err="1" smtClean="0"/>
              <a:t>equality</a:t>
            </a:r>
            <a:r>
              <a:rPr lang="nb-NO" dirty="0" smtClean="0"/>
              <a:t> ? The </a:t>
            </a:r>
            <a:r>
              <a:rPr lang="nb-NO" dirty="0" err="1" smtClean="0"/>
              <a:t>very</a:t>
            </a:r>
            <a:r>
              <a:rPr lang="nb-NO" dirty="0" smtClean="0"/>
              <a:t> </a:t>
            </a:r>
            <a:r>
              <a:rPr lang="nb-NO" dirty="0" err="1" smtClean="0"/>
              <a:t>oposite</a:t>
            </a:r>
            <a:r>
              <a:rPr lang="nb-NO" dirty="0" smtClean="0"/>
              <a:t> </a:t>
            </a:r>
            <a:r>
              <a:rPr lang="nb-NO" dirty="0" err="1" smtClean="0"/>
              <a:t>may</a:t>
            </a:r>
            <a:r>
              <a:rPr lang="nb-NO" dirty="0" smtClean="0"/>
              <a:t> be </a:t>
            </a:r>
            <a:r>
              <a:rPr lang="nb-NO" dirty="0" err="1" smtClean="0"/>
              <a:t>the</a:t>
            </a:r>
            <a:r>
              <a:rPr lang="nb-NO" dirty="0" smtClean="0"/>
              <a:t> case</a:t>
            </a:r>
          </a:p>
          <a:p>
            <a:r>
              <a:rPr lang="en-GB" dirty="0" smtClean="0"/>
              <a:t>Educational (parity) </a:t>
            </a:r>
            <a:r>
              <a:rPr lang="en-GB" dirty="0"/>
              <a:t>indicators do not tell us about processes of change/reproduction in everyday life.  Further, educational indicators do not bring into focus the actual experience of schooling</a:t>
            </a:r>
            <a:endParaRPr lang="nb-NO" dirty="0"/>
          </a:p>
        </p:txBody>
      </p:sp>
    </p:spTree>
    <p:extLst>
      <p:ext uri="{BB962C8B-B14F-4D97-AF65-F5344CB8AC3E}">
        <p14:creationId xmlns:p14="http://schemas.microsoft.com/office/powerpoint/2010/main" val="20437135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en-GB" dirty="0" smtClean="0"/>
              <a:t>Indicators of gender parity in education include:</a:t>
            </a:r>
            <a:r>
              <a:rPr lang="nb-NO" dirty="0" smtClean="0"/>
              <a:t/>
            </a:r>
            <a:br>
              <a:rPr lang="nb-NO" dirty="0" smtClean="0"/>
            </a:br>
            <a:endParaRPr lang="nb-NO" dirty="0"/>
          </a:p>
        </p:txBody>
      </p:sp>
      <p:sp>
        <p:nvSpPr>
          <p:cNvPr id="3" name="Plassholder for innhold 2"/>
          <p:cNvSpPr>
            <a:spLocks noGrp="1"/>
          </p:cNvSpPr>
          <p:nvPr>
            <p:ph idx="1"/>
          </p:nvPr>
        </p:nvSpPr>
        <p:spPr/>
        <p:txBody>
          <a:bodyPr>
            <a:normAutofit fontScale="92500" lnSpcReduction="20000"/>
          </a:bodyPr>
          <a:lstStyle/>
          <a:p>
            <a:r>
              <a:rPr lang="en-GB" dirty="0"/>
              <a:t>T</a:t>
            </a:r>
            <a:r>
              <a:rPr lang="en-GB" dirty="0" smtClean="0"/>
              <a:t>he </a:t>
            </a:r>
            <a:r>
              <a:rPr lang="en-GB" dirty="0"/>
              <a:t>numbers of boys and girls </a:t>
            </a:r>
            <a:r>
              <a:rPr lang="en-GB" b="1" dirty="0"/>
              <a:t>enrolled</a:t>
            </a:r>
            <a:r>
              <a:rPr lang="en-GB" dirty="0"/>
              <a:t> in education </a:t>
            </a:r>
            <a:r>
              <a:rPr lang="en-GB" dirty="0" smtClean="0"/>
              <a:t>and </a:t>
            </a:r>
            <a:r>
              <a:rPr lang="en-GB" dirty="0"/>
              <a:t>at intake in </a:t>
            </a:r>
            <a:r>
              <a:rPr lang="en-GB" dirty="0" smtClean="0"/>
              <a:t>grade one </a:t>
            </a:r>
            <a:endParaRPr lang="en-GB" dirty="0"/>
          </a:p>
          <a:p>
            <a:r>
              <a:rPr lang="en-GB" dirty="0"/>
              <a:t>T</a:t>
            </a:r>
            <a:r>
              <a:rPr lang="en-GB" dirty="0" smtClean="0"/>
              <a:t>he </a:t>
            </a:r>
            <a:r>
              <a:rPr lang="en-GB" dirty="0"/>
              <a:t>numbers of boys and girls who </a:t>
            </a:r>
            <a:r>
              <a:rPr lang="en-GB" b="1" dirty="0"/>
              <a:t>survive</a:t>
            </a:r>
            <a:r>
              <a:rPr lang="en-GB" dirty="0"/>
              <a:t> up to grade 5 [and thus the numbers that drop out]</a:t>
            </a:r>
            <a:endParaRPr lang="nb-NO" dirty="0"/>
          </a:p>
          <a:p>
            <a:pPr lvl="0"/>
            <a:r>
              <a:rPr lang="en-GB" dirty="0" smtClean="0"/>
              <a:t>Regularity </a:t>
            </a:r>
            <a:r>
              <a:rPr lang="en-GB" dirty="0"/>
              <a:t>of </a:t>
            </a:r>
            <a:r>
              <a:rPr lang="en-GB" b="1" dirty="0"/>
              <a:t>attendance </a:t>
            </a:r>
            <a:r>
              <a:rPr lang="en-GB" dirty="0"/>
              <a:t>of boys and girls </a:t>
            </a:r>
            <a:endParaRPr lang="en-GB" dirty="0" smtClean="0"/>
          </a:p>
          <a:p>
            <a:pPr lvl="0"/>
            <a:r>
              <a:rPr lang="en-GB" dirty="0"/>
              <a:t>T</a:t>
            </a:r>
            <a:r>
              <a:rPr lang="en-GB" dirty="0" smtClean="0"/>
              <a:t>he </a:t>
            </a:r>
            <a:r>
              <a:rPr lang="en-GB" dirty="0"/>
              <a:t>numbers of girls and boys who </a:t>
            </a:r>
            <a:r>
              <a:rPr lang="en-GB" b="1" dirty="0"/>
              <a:t>repeat </a:t>
            </a:r>
            <a:r>
              <a:rPr lang="en-GB" dirty="0"/>
              <a:t>years of schooling</a:t>
            </a:r>
            <a:endParaRPr lang="nb-NO" dirty="0"/>
          </a:p>
          <a:p>
            <a:pPr lvl="0"/>
            <a:r>
              <a:rPr lang="en-GB" dirty="0" smtClean="0"/>
              <a:t>The </a:t>
            </a:r>
            <a:r>
              <a:rPr lang="en-GB" dirty="0"/>
              <a:t>average years of schooling attained for boys </a:t>
            </a:r>
            <a:r>
              <a:rPr lang="en-GB" dirty="0" smtClean="0"/>
              <a:t>and </a:t>
            </a:r>
            <a:r>
              <a:rPr lang="en-GB" dirty="0"/>
              <a:t>girls</a:t>
            </a:r>
            <a:endParaRPr lang="nb-NO" dirty="0"/>
          </a:p>
          <a:p>
            <a:pPr lvl="0"/>
            <a:r>
              <a:rPr lang="en-GB" dirty="0" smtClean="0"/>
              <a:t>the </a:t>
            </a:r>
            <a:r>
              <a:rPr lang="en-GB" dirty="0"/>
              <a:t>transitions of boys and girls </a:t>
            </a:r>
            <a:r>
              <a:rPr lang="en-GB" dirty="0" smtClean="0"/>
              <a:t>between </a:t>
            </a:r>
            <a:r>
              <a:rPr lang="en-GB" dirty="0"/>
              <a:t>levels of education </a:t>
            </a:r>
            <a:r>
              <a:rPr lang="en-GB" dirty="0" smtClean="0"/>
              <a:t>[</a:t>
            </a:r>
            <a:r>
              <a:rPr lang="en-GB" dirty="0" err="1" smtClean="0"/>
              <a:t>pri</a:t>
            </a:r>
            <a:r>
              <a:rPr lang="en-GB" dirty="0" smtClean="0"/>
              <a:t>-school -primary</a:t>
            </a:r>
            <a:r>
              <a:rPr lang="en-GB" dirty="0"/>
              <a:t>; primary-secondary; </a:t>
            </a:r>
            <a:r>
              <a:rPr lang="en-GB" dirty="0" smtClean="0"/>
              <a:t>secondary-high school/vocational]</a:t>
            </a:r>
            <a:endParaRPr lang="nb-NO" dirty="0"/>
          </a:p>
          <a:p>
            <a:pPr lvl="0"/>
            <a:r>
              <a:rPr lang="en-GB" dirty="0" smtClean="0"/>
              <a:t>The </a:t>
            </a:r>
            <a:r>
              <a:rPr lang="en-GB" dirty="0"/>
              <a:t>number of female and male </a:t>
            </a:r>
            <a:r>
              <a:rPr lang="en-GB" dirty="0" smtClean="0"/>
              <a:t>teachers</a:t>
            </a:r>
          </a:p>
          <a:p>
            <a:pPr lvl="0"/>
            <a:r>
              <a:rPr lang="en-GB" dirty="0" smtClean="0"/>
              <a:t>Literacy </a:t>
            </a:r>
            <a:r>
              <a:rPr lang="en-GB" dirty="0"/>
              <a:t>levels of boys and girls, men and </a:t>
            </a:r>
            <a:r>
              <a:rPr lang="en-GB" dirty="0" smtClean="0"/>
              <a:t>women</a:t>
            </a:r>
            <a:endParaRPr lang="nb-NO" dirty="0"/>
          </a:p>
        </p:txBody>
      </p:sp>
    </p:spTree>
    <p:extLst>
      <p:ext uri="{BB962C8B-B14F-4D97-AF65-F5344CB8AC3E}">
        <p14:creationId xmlns:p14="http://schemas.microsoft.com/office/powerpoint/2010/main" val="17109075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Rights </a:t>
            </a:r>
            <a:r>
              <a:rPr lang="nb-NO" dirty="0" err="1" smtClean="0"/>
              <a:t>within</a:t>
            </a:r>
            <a:r>
              <a:rPr lang="nb-NO" dirty="0" smtClean="0"/>
              <a:t> </a:t>
            </a:r>
            <a:r>
              <a:rPr lang="nb-NO" dirty="0" err="1" smtClean="0"/>
              <a:t>education</a:t>
            </a:r>
            <a:r>
              <a:rPr lang="nb-NO" dirty="0" smtClean="0"/>
              <a:t>:</a:t>
            </a:r>
            <a:endParaRPr lang="nb-NO" dirty="0"/>
          </a:p>
        </p:txBody>
      </p:sp>
      <p:sp>
        <p:nvSpPr>
          <p:cNvPr id="3" name="Plassholder for innhold 2"/>
          <p:cNvSpPr>
            <a:spLocks noGrp="1"/>
          </p:cNvSpPr>
          <p:nvPr>
            <p:ph idx="1"/>
          </p:nvPr>
        </p:nvSpPr>
        <p:spPr/>
        <p:txBody>
          <a:bodyPr>
            <a:normAutofit/>
          </a:bodyPr>
          <a:lstStyle/>
          <a:p>
            <a:r>
              <a:rPr lang="en-GB" dirty="0"/>
              <a:t>Gender equality or </a:t>
            </a:r>
            <a:r>
              <a:rPr lang="en-GB" b="1" i="1" dirty="0"/>
              <a:t>rights within education </a:t>
            </a:r>
            <a:r>
              <a:rPr lang="en-GB" dirty="0"/>
              <a:t>thus refers to the right of men and women to non-discrimination in educational </a:t>
            </a:r>
            <a:r>
              <a:rPr lang="en-GB" dirty="0" smtClean="0"/>
              <a:t>opportunities</a:t>
            </a:r>
          </a:p>
          <a:p>
            <a:pPr marL="0" indent="0">
              <a:buNone/>
            </a:pPr>
            <a:r>
              <a:rPr lang="en-GB" dirty="0" smtClean="0"/>
              <a:t>Main focus : </a:t>
            </a:r>
          </a:p>
          <a:p>
            <a:pPr lvl="1"/>
            <a:r>
              <a:rPr lang="en-GB" dirty="0"/>
              <a:t>L</a:t>
            </a:r>
            <a:r>
              <a:rPr lang="en-GB" dirty="0" smtClean="0"/>
              <a:t>earning </a:t>
            </a:r>
            <a:r>
              <a:rPr lang="en-GB" dirty="0"/>
              <a:t>content </a:t>
            </a:r>
            <a:endParaRPr lang="nb-NO" dirty="0"/>
          </a:p>
          <a:p>
            <a:pPr lvl="1"/>
            <a:r>
              <a:rPr lang="en-GB" dirty="0" smtClean="0"/>
              <a:t>Teaching </a:t>
            </a:r>
            <a:r>
              <a:rPr lang="en-GB" dirty="0"/>
              <a:t>method and process</a:t>
            </a:r>
            <a:endParaRPr lang="nb-NO" dirty="0"/>
          </a:p>
          <a:p>
            <a:pPr lvl="1"/>
            <a:r>
              <a:rPr lang="en-GB" dirty="0" smtClean="0"/>
              <a:t>Subject </a:t>
            </a:r>
            <a:r>
              <a:rPr lang="en-GB" dirty="0"/>
              <a:t>choice</a:t>
            </a:r>
            <a:endParaRPr lang="nb-NO" dirty="0"/>
          </a:p>
          <a:p>
            <a:pPr lvl="1"/>
            <a:r>
              <a:rPr lang="en-GB" dirty="0" smtClean="0"/>
              <a:t>Assessment </a:t>
            </a:r>
            <a:r>
              <a:rPr lang="en-GB" dirty="0"/>
              <a:t>modes</a:t>
            </a:r>
            <a:endParaRPr lang="nb-NO" dirty="0"/>
          </a:p>
          <a:p>
            <a:pPr lvl="1"/>
            <a:r>
              <a:rPr lang="en-GB" dirty="0" smtClean="0"/>
              <a:t>Management </a:t>
            </a:r>
            <a:r>
              <a:rPr lang="en-GB" dirty="0"/>
              <a:t>of peer relationships</a:t>
            </a:r>
            <a:endParaRPr lang="nb-NO" dirty="0"/>
          </a:p>
          <a:p>
            <a:pPr lvl="1"/>
            <a:r>
              <a:rPr lang="en-GB" dirty="0"/>
              <a:t> </a:t>
            </a:r>
            <a:r>
              <a:rPr lang="en-GB" dirty="0" smtClean="0"/>
              <a:t>Learning </a:t>
            </a:r>
            <a:r>
              <a:rPr lang="en-GB" dirty="0"/>
              <a:t>outcomes</a:t>
            </a:r>
            <a:endParaRPr lang="nb-NO" dirty="0"/>
          </a:p>
          <a:p>
            <a:endParaRPr lang="nb-NO" dirty="0"/>
          </a:p>
        </p:txBody>
      </p:sp>
    </p:spTree>
    <p:extLst>
      <p:ext uri="{BB962C8B-B14F-4D97-AF65-F5344CB8AC3E}">
        <p14:creationId xmlns:p14="http://schemas.microsoft.com/office/powerpoint/2010/main" val="21177392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pPr algn="ctr"/>
            <a:r>
              <a:rPr lang="nb-NO" dirty="0" smtClean="0"/>
              <a:t>Rights </a:t>
            </a:r>
            <a:r>
              <a:rPr lang="nb-NO" dirty="0" err="1" smtClean="0"/>
              <a:t>within</a:t>
            </a:r>
            <a:r>
              <a:rPr lang="nb-NO" dirty="0" smtClean="0"/>
              <a:t> </a:t>
            </a:r>
            <a:r>
              <a:rPr lang="nb-NO" dirty="0" err="1" smtClean="0"/>
              <a:t>education</a:t>
            </a:r>
            <a:r>
              <a:rPr lang="nb-NO" dirty="0" smtClean="0"/>
              <a:t> </a:t>
            </a:r>
            <a:r>
              <a:rPr lang="nb-NO" dirty="0" err="1" smtClean="0"/>
              <a:t>measure</a:t>
            </a:r>
            <a:r>
              <a:rPr lang="nb-NO" dirty="0" smtClean="0"/>
              <a:t> </a:t>
            </a:r>
            <a:r>
              <a:rPr lang="nb-NO" dirty="0" err="1" smtClean="0"/>
              <a:t>equality</a:t>
            </a:r>
            <a:r>
              <a:rPr lang="nb-NO" dirty="0" smtClean="0"/>
              <a:t>/</a:t>
            </a:r>
            <a:r>
              <a:rPr lang="nb-NO" dirty="0" err="1" smtClean="0"/>
              <a:t>quality</a:t>
            </a:r>
            <a:endParaRPr lang="nb-NO" dirty="0"/>
          </a:p>
        </p:txBody>
      </p:sp>
      <p:sp>
        <p:nvSpPr>
          <p:cNvPr id="3" name="Plassholder for innhold 2"/>
          <p:cNvSpPr>
            <a:spLocks noGrp="1"/>
          </p:cNvSpPr>
          <p:nvPr>
            <p:ph idx="1"/>
          </p:nvPr>
        </p:nvSpPr>
        <p:spPr/>
        <p:txBody>
          <a:bodyPr/>
          <a:lstStyle/>
          <a:p>
            <a:r>
              <a:rPr lang="en-GB" dirty="0" smtClean="0"/>
              <a:t>Educational </a:t>
            </a:r>
            <a:r>
              <a:rPr lang="en-GB" dirty="0"/>
              <a:t>institutions should function in ways that do not impose or </a:t>
            </a:r>
            <a:r>
              <a:rPr lang="en-GB" dirty="0" smtClean="0"/>
              <a:t>maintain </a:t>
            </a:r>
            <a:r>
              <a:rPr lang="en-GB" dirty="0"/>
              <a:t>gender stereotypes </a:t>
            </a:r>
            <a:r>
              <a:rPr lang="en-GB" dirty="0" smtClean="0"/>
              <a:t>or </a:t>
            </a:r>
            <a:r>
              <a:rPr lang="en-GB" dirty="0"/>
              <a:t>promote institutional barriers to the range of possibilities that boys and girls, men and </a:t>
            </a:r>
            <a:r>
              <a:rPr lang="en-GB" dirty="0" smtClean="0"/>
              <a:t>women </a:t>
            </a:r>
            <a:r>
              <a:rPr lang="en-GB" dirty="0"/>
              <a:t>can enjoy in relation to the education on offer.  </a:t>
            </a:r>
            <a:endParaRPr lang="en-GB" dirty="0" smtClean="0"/>
          </a:p>
          <a:p>
            <a:r>
              <a:rPr lang="en-GB" dirty="0" smtClean="0"/>
              <a:t>Rights within education relates </a:t>
            </a:r>
            <a:r>
              <a:rPr lang="en-GB" dirty="0"/>
              <a:t>to </a:t>
            </a:r>
            <a:r>
              <a:rPr lang="en-GB" u="sng" dirty="0"/>
              <a:t>equality of treatment</a:t>
            </a:r>
            <a:r>
              <a:rPr lang="en-GB" dirty="0"/>
              <a:t>, which in turn is reflected in </a:t>
            </a:r>
            <a:r>
              <a:rPr lang="en-GB" u="sng" dirty="0"/>
              <a:t>equality of outcome</a:t>
            </a:r>
            <a:endParaRPr lang="nb-NO" u="sng" dirty="0"/>
          </a:p>
        </p:txBody>
      </p:sp>
    </p:spTree>
    <p:extLst>
      <p:ext uri="{BB962C8B-B14F-4D97-AF65-F5344CB8AC3E}">
        <p14:creationId xmlns:p14="http://schemas.microsoft.com/office/powerpoint/2010/main" val="19767589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en-GB" dirty="0" smtClean="0"/>
              <a:t/>
            </a:r>
            <a:br>
              <a:rPr lang="en-GB" dirty="0" smtClean="0"/>
            </a:br>
            <a:r>
              <a:rPr lang="en-GB" sz="4000" dirty="0" smtClean="0"/>
              <a:t>There are several measures of gender inequalities or gender-based rights deprivations </a:t>
            </a:r>
            <a:r>
              <a:rPr lang="en-GB" sz="4000" i="1" dirty="0" smtClean="0"/>
              <a:t>within</a:t>
            </a:r>
            <a:r>
              <a:rPr lang="en-GB" sz="4000" dirty="0" smtClean="0"/>
              <a:t> </a:t>
            </a:r>
            <a:r>
              <a:rPr lang="en-GB" sz="4000" i="1" dirty="0" smtClean="0"/>
              <a:t>education</a:t>
            </a:r>
            <a:r>
              <a:rPr lang="en-GB" sz="4000" dirty="0" smtClean="0"/>
              <a:t>. :</a:t>
            </a:r>
            <a:r>
              <a:rPr lang="en-GB" dirty="0" smtClean="0"/>
              <a:t> </a:t>
            </a:r>
            <a:r>
              <a:rPr lang="nb-NO" dirty="0" smtClean="0"/>
              <a:t/>
            </a:r>
            <a:br>
              <a:rPr lang="nb-NO" dirty="0" smtClean="0"/>
            </a:br>
            <a:endParaRPr lang="en-US" dirty="0"/>
          </a:p>
        </p:txBody>
      </p:sp>
      <p:sp>
        <p:nvSpPr>
          <p:cNvPr id="3" name="Plassholder for innhold 2"/>
          <p:cNvSpPr>
            <a:spLocks noGrp="1"/>
          </p:cNvSpPr>
          <p:nvPr>
            <p:ph idx="1"/>
          </p:nvPr>
        </p:nvSpPr>
        <p:spPr/>
        <p:txBody>
          <a:bodyPr/>
          <a:lstStyle/>
          <a:p>
            <a:r>
              <a:rPr lang="en-GB" dirty="0"/>
              <a:t>P</a:t>
            </a:r>
            <a:r>
              <a:rPr lang="en-GB" dirty="0" smtClean="0"/>
              <a:t>erformance </a:t>
            </a:r>
            <a:r>
              <a:rPr lang="en-GB" dirty="0"/>
              <a:t>in </a:t>
            </a:r>
            <a:r>
              <a:rPr lang="en-GB" dirty="0" smtClean="0"/>
              <a:t>examinations: to what extent do girls and boys convert educational access into educational capital ? How do boys and girls function within the education system ? How can their performance signal inequalities that are not being addressed or are created at school.  </a:t>
            </a:r>
            <a:endParaRPr lang="nb-NO" dirty="0"/>
          </a:p>
          <a:p>
            <a:pPr lvl="0"/>
            <a:r>
              <a:rPr lang="en-GB" dirty="0" smtClean="0"/>
              <a:t>Subject choice: alerts us to whether boys and girls are being streamed into specific subjects and whether there is any equality in the representation of boys and girls across different subjects as they specialise within education systems</a:t>
            </a:r>
            <a:endParaRPr lang="nb-NO" dirty="0"/>
          </a:p>
          <a:p>
            <a:endParaRPr lang="en-US" dirty="0"/>
          </a:p>
        </p:txBody>
      </p:sp>
    </p:spTree>
    <p:extLst>
      <p:ext uri="{BB962C8B-B14F-4D97-AF65-F5344CB8AC3E}">
        <p14:creationId xmlns:p14="http://schemas.microsoft.com/office/powerpoint/2010/main" val="285880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dirty="0" smtClean="0"/>
              <a:t>Interpretation requires </a:t>
            </a:r>
            <a:r>
              <a:rPr lang="en-US" dirty="0" err="1" smtClean="0"/>
              <a:t>contextualisation</a:t>
            </a:r>
            <a:endParaRPr lang="en-US" dirty="0"/>
          </a:p>
        </p:txBody>
      </p:sp>
      <p:sp>
        <p:nvSpPr>
          <p:cNvPr id="3" name="Plassholder for innhold 2"/>
          <p:cNvSpPr>
            <a:spLocks noGrp="1"/>
          </p:cNvSpPr>
          <p:nvPr>
            <p:ph idx="1"/>
          </p:nvPr>
        </p:nvSpPr>
        <p:spPr/>
        <p:txBody>
          <a:bodyPr/>
          <a:lstStyle/>
          <a:p>
            <a:r>
              <a:rPr lang="en-GB" dirty="0" smtClean="0"/>
              <a:t>Conflicts </a:t>
            </a:r>
            <a:r>
              <a:rPr lang="en-GB" dirty="0"/>
              <a:t>over </a:t>
            </a:r>
            <a:r>
              <a:rPr lang="en-GB" dirty="0" smtClean="0"/>
              <a:t>interpretation : Is subject </a:t>
            </a:r>
            <a:r>
              <a:rPr lang="en-GB" dirty="0"/>
              <a:t>specialisation </a:t>
            </a:r>
            <a:r>
              <a:rPr lang="en-GB" dirty="0" smtClean="0"/>
              <a:t>attributed </a:t>
            </a:r>
            <a:r>
              <a:rPr lang="en-GB" dirty="0"/>
              <a:t>to </a:t>
            </a:r>
            <a:r>
              <a:rPr lang="en-GB" dirty="0" smtClean="0"/>
              <a:t>choice or determined </a:t>
            </a:r>
            <a:r>
              <a:rPr lang="en-GB" dirty="0"/>
              <a:t>explicitly or implicitly by social or institutional </a:t>
            </a:r>
            <a:r>
              <a:rPr lang="en-GB" dirty="0" smtClean="0"/>
              <a:t>structures ? </a:t>
            </a:r>
          </a:p>
          <a:p>
            <a:r>
              <a:rPr lang="en-GB" dirty="0" smtClean="0"/>
              <a:t>Contextual </a:t>
            </a:r>
            <a:r>
              <a:rPr lang="en-GB" dirty="0"/>
              <a:t>information can </a:t>
            </a:r>
            <a:r>
              <a:rPr lang="en-GB" dirty="0" smtClean="0"/>
              <a:t>explain the </a:t>
            </a:r>
            <a:r>
              <a:rPr lang="en-GB" dirty="0"/>
              <a:t>interpretation of ‘choice</a:t>
            </a:r>
            <a:r>
              <a:rPr lang="en-GB" dirty="0" smtClean="0"/>
              <a:t>’, </a:t>
            </a:r>
            <a:r>
              <a:rPr lang="en-GB" dirty="0"/>
              <a:t>by clarifying whether the ‘choices’ on offer are being imposed through the way in which they are </a:t>
            </a:r>
            <a:r>
              <a:rPr lang="en-GB" dirty="0" smtClean="0"/>
              <a:t>offered</a:t>
            </a:r>
          </a:p>
          <a:p>
            <a:r>
              <a:rPr lang="en-GB" dirty="0" smtClean="0"/>
              <a:t>Are the choices imposed by gender stereotypes ?</a:t>
            </a:r>
            <a:endParaRPr lang="en-US" dirty="0"/>
          </a:p>
        </p:txBody>
      </p:sp>
    </p:spTree>
    <p:extLst>
      <p:ext uri="{BB962C8B-B14F-4D97-AF65-F5344CB8AC3E}">
        <p14:creationId xmlns:p14="http://schemas.microsoft.com/office/powerpoint/2010/main" val="18098966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937</TotalTime>
  <Words>2966</Words>
  <Application>Microsoft Office PowerPoint</Application>
  <PresentationFormat>Широкоэкранный</PresentationFormat>
  <Paragraphs>138</Paragraphs>
  <Slides>28</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28</vt:i4>
      </vt:variant>
    </vt:vector>
  </HeadingPairs>
  <TitlesOfParts>
    <vt:vector size="33" baseType="lpstr">
      <vt:lpstr>Arial</vt:lpstr>
      <vt:lpstr>Calibri</vt:lpstr>
      <vt:lpstr>Calibri Light</vt:lpstr>
      <vt:lpstr>Wingdings</vt:lpstr>
      <vt:lpstr>Office-tema</vt:lpstr>
      <vt:lpstr>International development, trends and experiences in the field of Gender and Education</vt:lpstr>
      <vt:lpstr>Traditionally the focus on how to measure gender equality has been to measure gender parity . In this presentation, other factors will be analyzed and seen as more important</vt:lpstr>
      <vt:lpstr>The three components:</vt:lpstr>
      <vt:lpstr>Rights to Education – describes gender parity (measures quantaty) </vt:lpstr>
      <vt:lpstr>Indicators of gender parity in education include: </vt:lpstr>
      <vt:lpstr>Rights within education:</vt:lpstr>
      <vt:lpstr>Rights within education measure equality/quality</vt:lpstr>
      <vt:lpstr> There are several measures of gender inequalities or gender-based rights deprivations within education. :  </vt:lpstr>
      <vt:lpstr>Interpretation requires contextualisation</vt:lpstr>
      <vt:lpstr>Other indicators to measure rights within education:</vt:lpstr>
      <vt:lpstr>Measurable Indicators:</vt:lpstr>
      <vt:lpstr>Measurable indicators</vt:lpstr>
      <vt:lpstr>Rights through education</vt:lpstr>
      <vt:lpstr>Case : Norway</vt:lpstr>
      <vt:lpstr>Gender wage gap</vt:lpstr>
      <vt:lpstr>Презентация PowerPoint</vt:lpstr>
      <vt:lpstr>Norway compared with Germany and Canada</vt:lpstr>
      <vt:lpstr>Case:  Macedonia - Child Friendly School </vt:lpstr>
      <vt:lpstr>Презентация PowerPoint</vt:lpstr>
      <vt:lpstr>Where did the framework and the standards come from ?</vt:lpstr>
      <vt:lpstr>what is a Child-Friendly School in practical terms ? How can it be achieved and measured ?</vt:lpstr>
      <vt:lpstr>Baseline Study</vt:lpstr>
      <vt:lpstr>A sample standard (learning outcome) for inclusiveness in a Child-Friendly School  Dimension 1: Inclusiveness  </vt:lpstr>
      <vt:lpstr>examples of the findings for each of the six CFS dimensions from the analysis of data from the school site visits: </vt:lpstr>
      <vt:lpstr>Презентация PowerPoint</vt:lpstr>
      <vt:lpstr>Curriculum development</vt:lpstr>
      <vt:lpstr>Working groups responsible for implementing activities in schools</vt:lpstr>
      <vt:lpstr>Overall Outcome: CFS infused into policies and legislation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trends and experiences in the field of Gender and Education</dc:title>
  <dc:creator>Cecilie Gulbraar Orestis</dc:creator>
  <cp:lastModifiedBy>user</cp:lastModifiedBy>
  <cp:revision>25</cp:revision>
  <dcterms:created xsi:type="dcterms:W3CDTF">2016-03-30T19:16:33Z</dcterms:created>
  <dcterms:modified xsi:type="dcterms:W3CDTF">2016-03-31T10:56:36Z</dcterms:modified>
</cp:coreProperties>
</file>