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handoutMasterIdLst>
    <p:handoutMasterId r:id="rId40"/>
  </p:handoutMasterIdLst>
  <p:sldIdLst>
    <p:sldId id="256" r:id="rId2"/>
    <p:sldId id="287" r:id="rId3"/>
    <p:sldId id="259" r:id="rId4"/>
    <p:sldId id="285" r:id="rId5"/>
    <p:sldId id="286" r:id="rId6"/>
    <p:sldId id="291" r:id="rId7"/>
    <p:sldId id="307" r:id="rId8"/>
    <p:sldId id="292" r:id="rId9"/>
    <p:sldId id="293" r:id="rId10"/>
    <p:sldId id="294" r:id="rId11"/>
    <p:sldId id="295" r:id="rId12"/>
    <p:sldId id="297" r:id="rId13"/>
    <p:sldId id="296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262" r:id="rId24"/>
    <p:sldId id="265" r:id="rId25"/>
    <p:sldId id="278" r:id="rId26"/>
    <p:sldId id="279" r:id="rId27"/>
    <p:sldId id="280" r:id="rId28"/>
    <p:sldId id="282" r:id="rId29"/>
    <p:sldId id="263" r:id="rId30"/>
    <p:sldId id="264" r:id="rId31"/>
    <p:sldId id="268" r:id="rId32"/>
    <p:sldId id="269" r:id="rId33"/>
    <p:sldId id="270" r:id="rId34"/>
    <p:sldId id="274" r:id="rId35"/>
    <p:sldId id="273" r:id="rId36"/>
    <p:sldId id="271" r:id="rId37"/>
    <p:sldId id="276" r:id="rId38"/>
    <p:sldId id="275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B578B-39F6-4A39-AB1E-890DF5EB5169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158FB-28EF-40D1-8F40-1116C47AA34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8313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375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6756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53F78B-676C-4DA1-B74F-98EF16910B0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5894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621ECA4-F8C9-42DB-97B0-FEB52C2F57B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041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629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875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343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3667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8497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73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826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217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139AA-B84F-4F22-A66E-1343A49598EE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E4641-69B7-48E8-A71E-579AC46884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447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online.toktom.kg/document.phtml?st=doc&amp;code=14858&amp;lang=rus&amp;ctx=%CD%C0%D7%C0%CB%DC%CD*%20%CF%D0%CE%D4%C5%D1%D1%C8%CE%CD%C0%CB%DC%CD*%20%20%0a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8208912" cy="183006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Обзор</a:t>
            </a:r>
            <a:r>
              <a:rPr lang="ru-RU" sz="48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гендерных</a:t>
            </a:r>
            <a:r>
              <a:rPr lang="ru-RU" sz="3600" b="1" dirty="0" smtClean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 аспектов и инклюзии в образовании Кыргызстана: </a:t>
            </a:r>
            <a:br>
              <a:rPr lang="ru-RU" sz="3600" b="1" dirty="0" smtClean="0">
                <a:solidFill>
                  <a:srgbClr val="0033CC"/>
                </a:solidFill>
                <a:latin typeface="+mn-lt"/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ключевые проблемы и рекомендации</a:t>
            </a:r>
            <a:endParaRPr lang="ru-RU" sz="3600" b="1" dirty="0">
              <a:solidFill>
                <a:srgbClr val="0033C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Надежда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Пригода</a:t>
            </a:r>
            <a:r>
              <a:rPr lang="ru-RU" sz="2400" b="1" i="1" dirty="0" smtClean="0">
                <a:solidFill>
                  <a:srgbClr val="002060"/>
                </a:solidFill>
              </a:rPr>
              <a:t>, 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Зульфия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Кочорбаева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31 марта 2016, Бишкек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5028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3681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2800" b="1" dirty="0" err="1" smtClean="0">
                <a:solidFill>
                  <a:srgbClr val="0033CC"/>
                </a:solidFill>
              </a:rPr>
              <a:t>Гендерный</a:t>
            </a:r>
            <a:r>
              <a:rPr lang="ru-RU" sz="2800" b="1" dirty="0" smtClean="0">
                <a:solidFill>
                  <a:srgbClr val="0033CC"/>
                </a:solidFill>
              </a:rPr>
              <a:t> дисбаланс в составе педагогов ДДО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36912"/>
            <a:ext cx="8496944" cy="3888432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Популяризация педагогических специальностей среди юношей;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Повышение заработной платы работникам </a:t>
            </a:r>
            <a:r>
              <a:rPr lang="ru-RU" sz="2800" dirty="0" smtClean="0">
                <a:solidFill>
                  <a:srgbClr val="002060"/>
                </a:solidFill>
              </a:rPr>
              <a:t>ДДО</a:t>
            </a:r>
            <a:r>
              <a:rPr lang="ru-RU" sz="4100" dirty="0" smtClean="0">
                <a:solidFill>
                  <a:srgbClr val="002060"/>
                </a:solidFill>
              </a:rPr>
              <a:t> </a:t>
            </a:r>
            <a:endParaRPr lang="ru-RU" sz="41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3681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0033CC"/>
                </a:solidFill>
              </a:rPr>
              <a:t>Недостаточная </a:t>
            </a:r>
            <a:r>
              <a:rPr lang="ru-RU" sz="3100" b="1" dirty="0" err="1" smtClean="0">
                <a:solidFill>
                  <a:srgbClr val="0033CC"/>
                </a:solidFill>
              </a:rPr>
              <a:t>гендерная</a:t>
            </a:r>
            <a:r>
              <a:rPr lang="ru-RU" sz="3100" b="1" dirty="0" smtClean="0">
                <a:solidFill>
                  <a:srgbClr val="0033CC"/>
                </a:solidFill>
              </a:rPr>
              <a:t> компетентность работников </a:t>
            </a:r>
            <a:r>
              <a:rPr lang="ru-RU" sz="3100" b="1" dirty="0" smtClean="0">
                <a:solidFill>
                  <a:srgbClr val="0033CC"/>
                </a:solidFill>
              </a:rPr>
              <a:t>ДДО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rgbClr val="002060"/>
                </a:solidFill>
              </a:rPr>
              <a:t>Гендерное</a:t>
            </a:r>
            <a:r>
              <a:rPr lang="ru-RU" sz="2800" dirty="0" smtClean="0">
                <a:solidFill>
                  <a:srgbClr val="002060"/>
                </a:solidFill>
              </a:rPr>
              <a:t> обучение работников ДДО в целях повышения </a:t>
            </a:r>
            <a:r>
              <a:rPr lang="ru-RU" sz="2800" dirty="0" err="1" smtClean="0">
                <a:solidFill>
                  <a:srgbClr val="002060"/>
                </a:solidFill>
              </a:rPr>
              <a:t>гендерной</a:t>
            </a:r>
            <a:r>
              <a:rPr lang="ru-RU" sz="2800" dirty="0" smtClean="0">
                <a:solidFill>
                  <a:srgbClr val="002060"/>
                </a:solidFill>
              </a:rPr>
              <a:t> чувствительности на систематической основе и в рамках целевой подготовки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rgbClr val="002060"/>
                </a:solidFill>
              </a:rPr>
              <a:t>Гендерная</a:t>
            </a:r>
            <a:r>
              <a:rPr lang="ru-RU" sz="2800" dirty="0" smtClean="0">
                <a:solidFill>
                  <a:srgbClr val="002060"/>
                </a:solidFill>
              </a:rPr>
              <a:t> экспертиза </a:t>
            </a:r>
            <a:r>
              <a:rPr lang="ru-RU" sz="2800" dirty="0" smtClean="0">
                <a:solidFill>
                  <a:srgbClr val="002060"/>
                </a:solidFill>
              </a:rPr>
              <a:t>стандартов и УМК ДДО</a:t>
            </a:r>
            <a:endParaRPr lang="ru-RU" sz="2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Включение в образовательные стандарты подготовки педагогов для ДДО </a:t>
            </a:r>
            <a:r>
              <a:rPr lang="ru-RU" sz="2800" dirty="0" err="1" smtClean="0">
                <a:solidFill>
                  <a:srgbClr val="002060"/>
                </a:solidFill>
              </a:rPr>
              <a:t>гендерной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компетентности</a:t>
            </a:r>
            <a:endParaRPr lang="ru-RU" sz="41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Школьное 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584176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0033CC"/>
                </a:solidFill>
              </a:rPr>
              <a:t>Неравенство в охвате детей школьным образованием в зависимости от пола, ступени обучения ребенка, а также от </a:t>
            </a:r>
            <a:r>
              <a:rPr lang="ru-RU" sz="3100" b="1" dirty="0" smtClean="0">
                <a:solidFill>
                  <a:srgbClr val="0033CC"/>
                </a:solidFill>
              </a:rPr>
              <a:t>территории </a:t>
            </a:r>
            <a:endParaRPr lang="ru-RU" sz="3100" b="1" dirty="0" smtClean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 fontScale="92500" lnSpcReduction="20000"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>
              <a:buFont typeface="Wingdings" pitchFamily="2" charset="2"/>
              <a:buChar char="Ø"/>
            </a:pPr>
            <a:r>
              <a:rPr lang="ru-RU" sz="2700" dirty="0" smtClean="0">
                <a:solidFill>
                  <a:srgbClr val="002060"/>
                </a:solidFill>
              </a:rPr>
              <a:t>Совершенствование </a:t>
            </a:r>
            <a:r>
              <a:rPr lang="ru-RU" sz="2700" dirty="0" smtClean="0">
                <a:solidFill>
                  <a:srgbClr val="002060"/>
                </a:solidFill>
              </a:rPr>
              <a:t>и институционализация порядка выявления, реагирования и межведомственного взаимодействия по фактам выбывания детей из школ (через совместные приказы министерств и ОМСУ или через типовое Положение Правительства)</a:t>
            </a:r>
          </a:p>
          <a:p>
            <a:pPr lvl="0">
              <a:buFont typeface="Wingdings" pitchFamily="2" charset="2"/>
              <a:buChar char="Ø"/>
            </a:pPr>
            <a:r>
              <a:rPr lang="ru-RU" sz="2700" dirty="0" smtClean="0">
                <a:solidFill>
                  <a:srgbClr val="002060"/>
                </a:solidFill>
              </a:rPr>
              <a:t>Совершенствование </a:t>
            </a:r>
            <a:r>
              <a:rPr lang="ru-RU" sz="2700" dirty="0" err="1" smtClean="0">
                <a:solidFill>
                  <a:srgbClr val="002060"/>
                </a:solidFill>
              </a:rPr>
              <a:t>правоприменения</a:t>
            </a:r>
            <a:r>
              <a:rPr lang="ru-RU" sz="2700" dirty="0" smtClean="0">
                <a:solidFill>
                  <a:srgbClr val="002060"/>
                </a:solidFill>
              </a:rPr>
              <a:t> норм законодательства об ответственности родителей за неполучение детьми основного общего образования</a:t>
            </a:r>
          </a:p>
          <a:p>
            <a:pPr>
              <a:buFont typeface="Wingdings" pitchFamily="2" charset="2"/>
              <a:buChar char="Ø"/>
            </a:pPr>
            <a:r>
              <a:rPr lang="ru-RU" sz="2700" dirty="0" smtClean="0">
                <a:solidFill>
                  <a:srgbClr val="002060"/>
                </a:solidFill>
              </a:rPr>
              <a:t>Включить в качестве критерия эффективности деятельности ОМСУ количество детей, посещающих школу, в % к общему количеству детей школьного возраста.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584176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0033CC"/>
                </a:solidFill>
              </a:rPr>
              <a:t>Выбывание детей, особенно после 9 класса в связи с вынужденной трудовой </a:t>
            </a:r>
            <a:r>
              <a:rPr lang="ru-RU" sz="3100" b="1" dirty="0" smtClean="0">
                <a:solidFill>
                  <a:srgbClr val="0033CC"/>
                </a:solidFill>
              </a:rPr>
              <a:t>занятостью</a:t>
            </a:r>
            <a:endParaRPr lang="ru-RU" sz="3100" b="1" dirty="0" smtClean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04864"/>
            <a:ext cx="8496944" cy="4320480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ОМСУ и органам социальной защиты внедрить целевое финансирование для малоимущих семей, дети которых продолжают посещать школу после 9 </a:t>
            </a:r>
            <a:r>
              <a:rPr lang="ru-RU" sz="2800" dirty="0" smtClean="0">
                <a:solidFill>
                  <a:srgbClr val="002060"/>
                </a:solidFill>
              </a:rPr>
              <a:t>класса</a:t>
            </a:r>
            <a:endParaRPr lang="ru-RU" sz="27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28192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2900" b="1" dirty="0" smtClean="0">
                <a:solidFill>
                  <a:srgbClr val="0033CC"/>
                </a:solidFill>
              </a:rPr>
              <a:t>Выбывание </a:t>
            </a:r>
            <a:r>
              <a:rPr lang="ru-RU" sz="2900" b="1" dirty="0" smtClean="0">
                <a:solidFill>
                  <a:srgbClr val="0033CC"/>
                </a:solidFill>
              </a:rPr>
              <a:t>девочек </a:t>
            </a:r>
            <a:r>
              <a:rPr lang="ru-RU" sz="2900" b="1" dirty="0" smtClean="0">
                <a:solidFill>
                  <a:srgbClr val="0033CC"/>
                </a:solidFill>
              </a:rPr>
              <a:t>по причине вынужденного вступления в фактические брачные отношения, в том числе в результате </a:t>
            </a:r>
            <a:r>
              <a:rPr lang="ru-RU" sz="2900" b="1" dirty="0" smtClean="0">
                <a:solidFill>
                  <a:srgbClr val="0033CC"/>
                </a:solidFill>
              </a:rPr>
              <a:t>умыкания</a:t>
            </a:r>
            <a:endParaRPr lang="ru-RU" sz="2900" b="1" dirty="0" smtClean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04864"/>
            <a:ext cx="8496944" cy="4392488"/>
          </a:xfrm>
        </p:spPr>
        <p:txBody>
          <a:bodyPr>
            <a:normAutofit fontScale="85000" lnSpcReduction="10000"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Ужесточение ответственности родителей за ранние браки  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Установить ответственность священнослужителей за проведение брачных обрядов в отношении несовершеннолетних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Органам образования и ОМСУ проводить систематическую информационно-профилактическую работу среди родителей и местного населения о недопустимости и негативных последствиях ранних браков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Внедрение на местном уровне системы выявления и реагирования на случаи непосещения школы девочками </a:t>
            </a:r>
            <a:endParaRPr lang="ru-RU" sz="27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28192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2900" b="1" dirty="0" smtClean="0">
                <a:solidFill>
                  <a:srgbClr val="0033CC"/>
                </a:solidFill>
              </a:rPr>
              <a:t>Выбывание </a:t>
            </a:r>
            <a:r>
              <a:rPr lang="ru-RU" sz="2900" b="1" dirty="0" smtClean="0">
                <a:solidFill>
                  <a:srgbClr val="0033CC"/>
                </a:solidFill>
              </a:rPr>
              <a:t>детей</a:t>
            </a:r>
            <a:r>
              <a:rPr lang="ru-RU" sz="2900" b="1" dirty="0" smtClean="0">
                <a:solidFill>
                  <a:srgbClr val="0033CC"/>
                </a:solidFill>
              </a:rPr>
              <a:t>, особенно девочек, по причине религиозных и культурных убеждений родителей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04864"/>
            <a:ext cx="8496944" cy="4392488"/>
          </a:xfrm>
        </p:spPr>
        <p:txBody>
          <a:bodyPr>
            <a:normAutofit fontScale="92500"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Совершенствование </a:t>
            </a:r>
            <a:r>
              <a:rPr lang="ru-RU" sz="2800" dirty="0" err="1" smtClean="0">
                <a:solidFill>
                  <a:srgbClr val="002060"/>
                </a:solidFill>
              </a:rPr>
              <a:t>правоприменения</a:t>
            </a:r>
            <a:r>
              <a:rPr lang="ru-RU" sz="2800" dirty="0" smtClean="0">
                <a:solidFill>
                  <a:srgbClr val="002060"/>
                </a:solidFill>
              </a:rPr>
              <a:t> норм законодательства об ответственности родителей за неполучение детьми основного общего образования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rgbClr val="002060"/>
                </a:solidFill>
              </a:rPr>
              <a:t>МОиН</a:t>
            </a:r>
            <a:r>
              <a:rPr lang="ru-RU" sz="2800" dirty="0" smtClean="0">
                <a:solidFill>
                  <a:srgbClr val="002060"/>
                </a:solidFill>
              </a:rPr>
              <a:t> при разработке и принятии нормативов в отношении внешнего вида школьников руководствоваться интересами и правами ребенка на получение образования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ДУМК принять документ о необходимости обеспечения родителями получения детьми общего </a:t>
            </a:r>
            <a:r>
              <a:rPr lang="ru-RU" sz="2800" dirty="0" smtClean="0">
                <a:solidFill>
                  <a:srgbClr val="002060"/>
                </a:solidFill>
              </a:rPr>
              <a:t>образования</a:t>
            </a:r>
            <a:endParaRPr lang="ru-RU" sz="27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24136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2900" b="1" dirty="0" err="1" smtClean="0">
                <a:solidFill>
                  <a:srgbClr val="0033CC"/>
                </a:solidFill>
              </a:rPr>
              <a:t>Гендерный</a:t>
            </a:r>
            <a:r>
              <a:rPr lang="ru-RU" sz="2900" b="1" dirty="0" smtClean="0">
                <a:solidFill>
                  <a:srgbClr val="0033CC"/>
                </a:solidFill>
              </a:rPr>
              <a:t> дисбаланс в составе педагогов </a:t>
            </a:r>
            <a:r>
              <a:rPr lang="ru-RU" sz="2900" b="1" dirty="0" smtClean="0">
                <a:solidFill>
                  <a:srgbClr val="0033CC"/>
                </a:solidFill>
              </a:rPr>
              <a:t>школ</a:t>
            </a:r>
            <a:endParaRPr lang="ru-RU" sz="2900" b="1" dirty="0" smtClean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04864"/>
            <a:ext cx="8496944" cy="4392488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</a:rPr>
              <a:t>Популяризация педагогических специальностей среди юношей;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Повышение заработной платы работникам </a:t>
            </a:r>
            <a:r>
              <a:rPr lang="ru-RU" sz="2800" dirty="0" smtClean="0">
                <a:solidFill>
                  <a:srgbClr val="002060"/>
                </a:solidFill>
              </a:rPr>
              <a:t>школ</a:t>
            </a:r>
            <a:endParaRPr lang="ru-RU" sz="27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24136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0033CC"/>
                </a:solidFill>
              </a:rPr>
              <a:t>Недостаточная </a:t>
            </a:r>
            <a:r>
              <a:rPr lang="ru-RU" sz="3100" b="1" dirty="0" err="1" smtClean="0">
                <a:solidFill>
                  <a:srgbClr val="0033CC"/>
                </a:solidFill>
              </a:rPr>
              <a:t>гендерная</a:t>
            </a:r>
            <a:r>
              <a:rPr lang="ru-RU" sz="3100" b="1" dirty="0" smtClean="0">
                <a:solidFill>
                  <a:srgbClr val="0033CC"/>
                </a:solidFill>
              </a:rPr>
              <a:t> компетентность работников </a:t>
            </a:r>
            <a:r>
              <a:rPr lang="ru-RU" sz="3100" b="1" dirty="0" smtClean="0">
                <a:solidFill>
                  <a:srgbClr val="0033CC"/>
                </a:solidFill>
              </a:rPr>
              <a:t>школ</a:t>
            </a:r>
            <a:endParaRPr lang="ru-RU" sz="2900" b="1" dirty="0" smtClean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04864"/>
            <a:ext cx="8496944" cy="4392488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rgbClr val="002060"/>
                </a:solidFill>
              </a:rPr>
              <a:t>Гендерное</a:t>
            </a:r>
            <a:r>
              <a:rPr lang="ru-RU" sz="2800" dirty="0" smtClean="0">
                <a:solidFill>
                  <a:srgbClr val="002060"/>
                </a:solidFill>
              </a:rPr>
              <a:t> обучение работников школ в целях повышения </a:t>
            </a:r>
            <a:r>
              <a:rPr lang="ru-RU" sz="2800" dirty="0" err="1" smtClean="0">
                <a:solidFill>
                  <a:srgbClr val="002060"/>
                </a:solidFill>
              </a:rPr>
              <a:t>гендерной</a:t>
            </a:r>
            <a:r>
              <a:rPr lang="ru-RU" sz="2800" dirty="0" smtClean="0">
                <a:solidFill>
                  <a:srgbClr val="002060"/>
                </a:solidFill>
              </a:rPr>
              <a:t> чувствительности на систематической основе и в рамках целевой подготовки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rgbClr val="002060"/>
                </a:solidFill>
              </a:rPr>
              <a:t>Гендерная</a:t>
            </a:r>
            <a:r>
              <a:rPr lang="ru-RU" sz="2800" dirty="0" smtClean="0">
                <a:solidFill>
                  <a:srgbClr val="002060"/>
                </a:solidFill>
              </a:rPr>
              <a:t> экспертиза УМК и стандартов школьного образования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Включение в образовательные стандарты подготовки педагогов для школ </a:t>
            </a:r>
            <a:r>
              <a:rPr lang="ru-RU" sz="2800" dirty="0" err="1" smtClean="0">
                <a:solidFill>
                  <a:srgbClr val="002060"/>
                </a:solidFill>
              </a:rPr>
              <a:t>гендерной</a:t>
            </a:r>
            <a:r>
              <a:rPr lang="ru-RU" sz="2800" dirty="0" smtClean="0">
                <a:solidFill>
                  <a:srgbClr val="002060"/>
                </a:solidFill>
              </a:rPr>
              <a:t> компетентности</a:t>
            </a:r>
            <a:endParaRPr lang="ru-RU" sz="27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24136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0033CC"/>
                </a:solidFill>
              </a:rPr>
              <a:t>Дети ОВЗ имеют ограниченный доступ к получению школьного </a:t>
            </a:r>
            <a:r>
              <a:rPr lang="ru-RU" sz="3100" b="1" dirty="0" smtClean="0">
                <a:solidFill>
                  <a:srgbClr val="0033CC"/>
                </a:solidFill>
              </a:rPr>
              <a:t>образования</a:t>
            </a:r>
            <a:endParaRPr lang="ru-RU" sz="3100" b="1" dirty="0" smtClean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8496944" cy="4752528"/>
          </a:xfrm>
        </p:spPr>
        <p:txBody>
          <a:bodyPr>
            <a:normAutofit fontScale="92500" lnSpcReduction="20000"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Разработать </a:t>
            </a:r>
            <a:r>
              <a:rPr lang="ru-RU" sz="2800" dirty="0" smtClean="0">
                <a:solidFill>
                  <a:srgbClr val="002060"/>
                </a:solidFill>
              </a:rPr>
              <a:t>и утвердить Технические регламенты для строительства и капитального ремонта объектов образования с учетом потребностей ЛОВЗ 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Приспособить имеющие объекты инфраструктуры школ и организацию обучения с учетом потребностей детей ОВЗ (например, оборудовать классы на 1-м этаже, отдельный вход в наружном туалете для детей на колясках и т.д.) 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Разработать и внедрять инновационные технологии удаленного обучения детей ОВЗ с учетом специфики ступеней образования, состояния здоровья ребенка, предмета и др. </a:t>
            </a:r>
            <a:r>
              <a:rPr lang="ru-RU" sz="2800" dirty="0" smtClean="0">
                <a:solidFill>
                  <a:srgbClr val="002060"/>
                </a:solidFill>
              </a:rPr>
              <a:t>факторов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Общие проблемы законодательства 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24136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0033CC"/>
                </a:solidFill>
              </a:rPr>
              <a:t>Дети ОВЗ имеют ограниченный доступ к получению школьного </a:t>
            </a:r>
            <a:r>
              <a:rPr lang="ru-RU" sz="3100" b="1" dirty="0" smtClean="0">
                <a:solidFill>
                  <a:srgbClr val="0033CC"/>
                </a:solidFill>
              </a:rPr>
              <a:t>образования</a:t>
            </a:r>
            <a:endParaRPr lang="ru-RU" sz="3100" b="1" dirty="0" smtClean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8496944" cy="4752528"/>
          </a:xfrm>
        </p:spPr>
        <p:txBody>
          <a:bodyPr>
            <a:normAutofit fontScale="92500" lnSpcReduction="20000"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Разработать </a:t>
            </a:r>
            <a:r>
              <a:rPr lang="ru-RU" sz="2800" dirty="0" smtClean="0">
                <a:solidFill>
                  <a:srgbClr val="002060"/>
                </a:solidFill>
              </a:rPr>
              <a:t>и утвердить Технические регламенты для строительства и капитального ремонта объектов образования с учетом потребностей ЛОВЗ 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Приспособить имеющие объекты инфраструктуры школ и организацию обучения с учетом потребностей детей ОВЗ (например, оборудовать классы на 1-м этаже, отдельный вход в наружном туалете для детей на колясках и т.д.) 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Разработать и внедрять инновационные технологии удаленного обучения детей ОВЗ с учетом специфики ступеней образования, состояния здоровья ребенка, предмета и др. </a:t>
            </a:r>
            <a:r>
              <a:rPr lang="ru-RU" sz="2800" dirty="0" smtClean="0">
                <a:solidFill>
                  <a:srgbClr val="002060"/>
                </a:solidFill>
              </a:rPr>
              <a:t>факторов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24136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0033CC"/>
                </a:solidFill>
              </a:rPr>
              <a:t>Дети ОВЗ имеют ограниченный доступ к получению школьного </a:t>
            </a:r>
            <a:r>
              <a:rPr lang="ru-RU" sz="3100" b="1" dirty="0" smtClean="0">
                <a:solidFill>
                  <a:srgbClr val="0033CC"/>
                </a:solidFill>
              </a:rPr>
              <a:t>образования</a:t>
            </a:r>
            <a:endParaRPr lang="ru-RU" sz="3100" b="1" dirty="0" smtClean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8496944" cy="4752528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Развитие системы квотирования и льготной оплаты для детей ОВЗ в частных школах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ОМСУ обеспечить доставку в/из школы детей ОВЗ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Внедрять систему государственного социального заказа на поддержку НПО по организации обучения детей ОВЗ 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Включать в программы повышения квалификации учителей вопросы работы с детьми ОВЗ с учетом специфики состояния и/или заболевания ребенка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24136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0033CC"/>
                </a:solidFill>
              </a:rPr>
              <a:t>Дети ОВЗ имеют ограниченный доступ к получению школьного </a:t>
            </a:r>
            <a:r>
              <a:rPr lang="ru-RU" sz="3100" b="1" dirty="0" smtClean="0">
                <a:solidFill>
                  <a:srgbClr val="0033CC"/>
                </a:solidFill>
              </a:rPr>
              <a:t>образования</a:t>
            </a:r>
            <a:endParaRPr lang="ru-RU" sz="3100" b="1" dirty="0" smtClean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8496944" cy="4752528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Рекомендации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Проводить воспитательную работу с учениками и родителями по привитию толерантности к детям ОВЗ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МОН усовершенствовать сбор статистики по детям ОВЗ школьного возраста с разбивкой по полу </a:t>
            </a:r>
            <a:r>
              <a:rPr lang="ru-RU" sz="2800" dirty="0" smtClean="0">
                <a:solidFill>
                  <a:srgbClr val="002060"/>
                </a:solidFill>
              </a:rPr>
              <a:t>ребенка 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Профессиональное </a:t>
            </a:r>
            <a:r>
              <a:rPr lang="ru-RU" b="1" dirty="0" smtClean="0">
                <a:solidFill>
                  <a:srgbClr val="C00000"/>
                </a:solidFill>
              </a:rPr>
              <a:t>образование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800" b="1" dirty="0" smtClean="0">
                <a:solidFill>
                  <a:srgbClr val="002060"/>
                </a:solidFill>
              </a:rPr>
              <a:t>Начальное </a:t>
            </a:r>
            <a:r>
              <a:rPr lang="ru-RU" sz="3800" b="1" dirty="0">
                <a:solidFill>
                  <a:srgbClr val="002060"/>
                </a:solidFill>
              </a:rPr>
              <a:t>профессиональное образование </a:t>
            </a:r>
            <a:r>
              <a:rPr lang="ru-RU" sz="3800" dirty="0">
                <a:solidFill>
                  <a:srgbClr val="002060"/>
                </a:solidFill>
              </a:rPr>
              <a:t>(включает подготовку,  повышение квалификации и переподготовку работников квалифицированного  труда);</a:t>
            </a:r>
          </a:p>
          <a:p>
            <a:pPr lvl="0"/>
            <a:r>
              <a:rPr lang="ru-RU" sz="3800" b="1" dirty="0">
                <a:solidFill>
                  <a:srgbClr val="002060"/>
                </a:solidFill>
              </a:rPr>
              <a:t>Среднее профессиональное образование </a:t>
            </a:r>
            <a:r>
              <a:rPr lang="ru-RU" sz="3800" dirty="0">
                <a:solidFill>
                  <a:srgbClr val="002060"/>
                </a:solidFill>
              </a:rPr>
              <a:t>(предполагает подготовку и переподготовку специалистов среднего звена на базе основного  общего  или среднего общего образования);</a:t>
            </a:r>
          </a:p>
          <a:p>
            <a:pPr lvl="0"/>
            <a:r>
              <a:rPr lang="ru-RU" sz="3800" b="1" dirty="0">
                <a:solidFill>
                  <a:srgbClr val="002060"/>
                </a:solidFill>
              </a:rPr>
              <a:t>Высшее профессиональное образование </a:t>
            </a:r>
            <a:r>
              <a:rPr lang="ru-RU" sz="3800" dirty="0">
                <a:solidFill>
                  <a:srgbClr val="002060"/>
                </a:solidFill>
              </a:rPr>
              <a:t>(включает подготовку и переподготовку бакалавров,  специалистов и магистров  в  целях  удовлетворения потребностей  личности  в  углублении  и расширении образования на базе среднего общего, среднего профессионального и высшего профессионального образования);</a:t>
            </a:r>
          </a:p>
          <a:p>
            <a:pPr lvl="0"/>
            <a:r>
              <a:rPr lang="ru-RU" sz="3800" b="1" dirty="0">
                <a:solidFill>
                  <a:srgbClr val="002060"/>
                </a:solidFill>
              </a:rPr>
              <a:t>Послевузовское профессиональное  образование </a:t>
            </a:r>
            <a:r>
              <a:rPr lang="ru-RU" sz="3800" dirty="0">
                <a:solidFill>
                  <a:srgbClr val="002060"/>
                </a:solidFill>
              </a:rPr>
              <a:t>(предполагает реализацию программ подготовки научных и научно-педагогических кадров с учеными степенями кандидата и доктора наук).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7850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5731"/>
            <a:ext cx="8460432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08941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Численность учащихся в учреждениях начального профессионального образования  </a:t>
            </a:r>
            <a:r>
              <a:rPr lang="ru-RU" sz="2800" dirty="0" smtClean="0">
                <a:solidFill>
                  <a:srgbClr val="002060"/>
                </a:solidFill>
              </a:rPr>
              <a:t>с </a:t>
            </a:r>
            <a:r>
              <a:rPr lang="ru-RU" sz="2800" dirty="0">
                <a:solidFill>
                  <a:srgbClr val="002060"/>
                </a:solidFill>
              </a:rPr>
              <a:t>разбивкой по полу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39676504"/>
              </p:ext>
            </p:extLst>
          </p:nvPr>
        </p:nvGraphicFramePr>
        <p:xfrm>
          <a:off x="539552" y="1844824"/>
          <a:ext cx="7820797" cy="4105126"/>
        </p:xfrm>
        <a:graphic>
          <a:graphicData uri="http://schemas.openxmlformats.org/presentationml/2006/ole">
            <p:oleObj spid="_x0000_s3079" name="Диаграмма" r:id="rId3" imgW="5943600" imgH="2114590" progId="MSGraph.Char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0427285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Численность учащихся в учреждениях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среднего  профессионального образования  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 с разбивкой по полу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800"/>
              <a:t>  </a:t>
            </a:r>
          </a:p>
        </p:txBody>
      </p:sp>
      <p:graphicFrame>
        <p:nvGraphicFramePr>
          <p:cNvPr id="56324" name="Object 4"/>
          <p:cNvGraphicFramePr>
            <a:graphicFrameLocks noGrp="1" noChangeAspect="1"/>
          </p:cNvGraphicFramePr>
          <p:nvPr>
            <p:ph type="chart" sz="half" idx="2"/>
            <p:extLst>
              <p:ext uri="{D42A27DB-BD31-4B8C-83A1-F6EECF244321}">
                <p14:modId xmlns:p14="http://schemas.microsoft.com/office/powerpoint/2010/main" xmlns="" val="127492201"/>
              </p:ext>
            </p:extLst>
          </p:nvPr>
        </p:nvGraphicFramePr>
        <p:xfrm>
          <a:off x="611560" y="1844824"/>
          <a:ext cx="7848600" cy="3883025"/>
        </p:xfrm>
        <a:graphic>
          <a:graphicData uri="http://schemas.openxmlformats.org/presentationml/2006/ole">
            <p:oleObj spid="_x0000_s4103" name="Диаграмма" r:id="rId3" imgW="5943600" imgH="2114590" progId="MSGraph.Char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590689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Численность студентов в учреждениях ВПО  с разбивкой по полу</a:t>
            </a:r>
          </a:p>
        </p:txBody>
      </p:sp>
      <p:graphicFrame>
        <p:nvGraphicFramePr>
          <p:cNvPr id="38916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xmlns="" val="2190829497"/>
              </p:ext>
            </p:extLst>
          </p:nvPr>
        </p:nvGraphicFramePr>
        <p:xfrm>
          <a:off x="539552" y="1484784"/>
          <a:ext cx="8064698" cy="4354400"/>
        </p:xfrm>
        <a:graphic>
          <a:graphicData uri="http://schemas.openxmlformats.org/presentationml/2006/ole">
            <p:oleObj spid="_x0000_s5127" name="Диаграмма" r:id="rId3" imgW="5943600" imgH="2114590" progId="MSGraph.Char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74756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rgbClr val="002060"/>
                </a:solidFill>
              </a:rPr>
              <a:t>Имеет место общее снижение количества человек, поступающих в </a:t>
            </a:r>
            <a:r>
              <a:rPr lang="ru-RU" dirty="0" smtClean="0">
                <a:solidFill>
                  <a:srgbClr val="002060"/>
                </a:solidFill>
              </a:rPr>
              <a:t>вузы, на которое  могло </a:t>
            </a:r>
            <a:r>
              <a:rPr lang="ru-RU" dirty="0">
                <a:solidFill>
                  <a:srgbClr val="002060"/>
                </a:solidFill>
              </a:rPr>
              <a:t>повлиять повышение стоимости контракта на обучение (численность студентов, обучающихся на контрактной основе, уменьшилась на 6,7%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2"/>
                </a:solidFill>
              </a:rPr>
              <a:t>Принимая во внимание тот факт, что темпы снижения численности женщин-студенток вузов выше, чем у студентов мужчин, можно сделать заключение, что повышение суммы контракта на обучение имело негативное воздействие на женщин в большей степени. В условиях ограниченных ресурсов семьи склонны инвестировать, прежде всего, в обучение мальчиков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032352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</a:rPr>
              <a:t>Проблема</a:t>
            </a:r>
            <a:endParaRPr lang="ru-RU" sz="3200" b="1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33CC"/>
                </a:solidFill>
              </a:rPr>
              <a:t>Численность юношей учреждений НПО более чем в 2 </a:t>
            </a:r>
            <a:r>
              <a:rPr lang="ru-RU" sz="3600" b="1" dirty="0" smtClean="0">
                <a:solidFill>
                  <a:srgbClr val="0033CC"/>
                </a:solidFill>
              </a:rPr>
              <a:t>  </a:t>
            </a:r>
            <a:r>
              <a:rPr lang="ru-RU" sz="3600" b="1" dirty="0">
                <a:solidFill>
                  <a:srgbClr val="0033CC"/>
                </a:solidFill>
              </a:rPr>
              <a:t>раза превышает численность </a:t>
            </a:r>
            <a:r>
              <a:rPr lang="ru-RU" sz="3600" b="1" dirty="0" smtClean="0">
                <a:solidFill>
                  <a:srgbClr val="0033CC"/>
                </a:solidFill>
              </a:rPr>
              <a:t>девушек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Более </a:t>
            </a:r>
            <a:r>
              <a:rPr lang="ru-RU" dirty="0">
                <a:solidFill>
                  <a:srgbClr val="002060"/>
                </a:solidFill>
              </a:rPr>
              <a:t>низкая  привлекательность </a:t>
            </a:r>
            <a:r>
              <a:rPr lang="ru-RU" dirty="0" smtClean="0">
                <a:solidFill>
                  <a:srgbClr val="002060"/>
                </a:solidFill>
              </a:rPr>
              <a:t>ПТО для </a:t>
            </a:r>
            <a:r>
              <a:rPr lang="ru-RU" dirty="0">
                <a:solidFill>
                  <a:srgbClr val="002060"/>
                </a:solidFill>
              </a:rPr>
              <a:t>девушек, в сравнении с учебными заведениями </a:t>
            </a:r>
            <a:r>
              <a:rPr lang="ru-RU" dirty="0" smtClean="0">
                <a:solidFill>
                  <a:srgbClr val="002060"/>
                </a:solidFill>
              </a:rPr>
              <a:t>ВПО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Следовательно</a:t>
            </a:r>
            <a:r>
              <a:rPr lang="ru-RU" dirty="0">
                <a:solidFill>
                  <a:srgbClr val="002060"/>
                </a:solidFill>
              </a:rPr>
              <a:t>, государством тратится больше денежных средств на начальную профессиональную подготовку мужчин.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Такая </a:t>
            </a:r>
            <a:r>
              <a:rPr lang="ru-RU" dirty="0">
                <a:solidFill>
                  <a:srgbClr val="002060"/>
                </a:solidFill>
              </a:rPr>
              <a:t>«непопулярность» системы </a:t>
            </a:r>
            <a:r>
              <a:rPr lang="ru-RU" dirty="0" smtClean="0">
                <a:solidFill>
                  <a:srgbClr val="002060"/>
                </a:solidFill>
              </a:rPr>
              <a:t>НПО </a:t>
            </a:r>
            <a:r>
              <a:rPr lang="ru-RU" dirty="0">
                <a:solidFill>
                  <a:srgbClr val="002060"/>
                </a:solidFill>
              </a:rPr>
              <a:t>среди девушек и женщин происходит на фоне высокого уровня безработицы, в том числе среди женщин с высшим профессиональным образованием, а также на фоне почти 80% востребованности выпускников системы </a:t>
            </a:r>
            <a:r>
              <a:rPr lang="ru-RU" dirty="0" smtClean="0">
                <a:solidFill>
                  <a:srgbClr val="002060"/>
                </a:solidFill>
              </a:rPr>
              <a:t>НПО </a:t>
            </a:r>
            <a:r>
              <a:rPr lang="ru-RU" dirty="0">
                <a:solidFill>
                  <a:srgbClr val="002060"/>
                </a:solidFill>
              </a:rPr>
              <a:t>на местных и внешних рынках </a:t>
            </a:r>
            <a:r>
              <a:rPr lang="ru-RU" dirty="0" smtClean="0">
                <a:solidFill>
                  <a:srgbClr val="002060"/>
                </a:solidFill>
              </a:rPr>
              <a:t>труда 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0330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031" y="981075"/>
            <a:ext cx="8353425" cy="514508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C00000"/>
                </a:solidFill>
              </a:rPr>
              <a:t>Проблема</a:t>
            </a:r>
            <a:r>
              <a:rPr lang="ru-RU" b="1" u="sng" dirty="0">
                <a:solidFill>
                  <a:srgbClr val="FF0000"/>
                </a:solidFill>
              </a:rPr>
              <a:t> </a:t>
            </a:r>
            <a:endParaRPr lang="ru-RU" b="1" u="sng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 smtClean="0"/>
              <a:t> </a:t>
            </a:r>
            <a:r>
              <a:rPr lang="ru-RU" b="1" dirty="0" smtClean="0">
                <a:solidFill>
                  <a:srgbClr val="0033CC"/>
                </a:solidFill>
              </a:rPr>
              <a:t>Несоответствие </a:t>
            </a:r>
            <a:r>
              <a:rPr lang="ru-RU" b="1" dirty="0">
                <a:solidFill>
                  <a:srgbClr val="0033CC"/>
                </a:solidFill>
              </a:rPr>
              <a:t>Закона </a:t>
            </a:r>
            <a:r>
              <a:rPr lang="ru-RU" b="1" dirty="0" smtClean="0">
                <a:solidFill>
                  <a:srgbClr val="0033CC"/>
                </a:solidFill>
              </a:rPr>
              <a:t>«</a:t>
            </a:r>
            <a:r>
              <a:rPr lang="ru-RU" b="1" dirty="0">
                <a:solidFill>
                  <a:srgbClr val="0033CC"/>
                </a:solidFill>
              </a:rPr>
              <a:t>Об образовании» Конституции </a:t>
            </a:r>
            <a:r>
              <a:rPr lang="ru-RU" b="1" dirty="0" smtClean="0">
                <a:solidFill>
                  <a:srgbClr val="0033CC"/>
                </a:solidFill>
              </a:rPr>
              <a:t>  в </a:t>
            </a:r>
            <a:r>
              <a:rPr lang="ru-RU" b="1" dirty="0">
                <a:solidFill>
                  <a:srgbClr val="0033CC"/>
                </a:solidFill>
              </a:rPr>
              <a:t>части права на получение образования </a:t>
            </a:r>
            <a:endParaRPr lang="ru-RU" b="1" dirty="0" smtClean="0">
              <a:solidFill>
                <a:srgbClr val="0033CC"/>
              </a:solidFill>
            </a:endParaRPr>
          </a:p>
          <a:p>
            <a:pPr lvl="0" algn="just"/>
            <a:r>
              <a:rPr lang="ru-RU" i="1" dirty="0" smtClean="0"/>
              <a:t>Каждый</a:t>
            </a:r>
            <a:r>
              <a:rPr lang="ru-RU" dirty="0" smtClean="0"/>
              <a:t> имеет право на образование; основное общее образование обязательно. </a:t>
            </a:r>
            <a:r>
              <a:rPr lang="ru-RU" b="1" i="1" dirty="0" smtClean="0"/>
              <a:t>Каждый</a:t>
            </a:r>
            <a:r>
              <a:rPr lang="ru-RU" dirty="0" smtClean="0"/>
              <a:t> имеет право бесплатно получить основное общее и среднее общее образование в государственных образовательных организациях  (Конституция КР)</a:t>
            </a:r>
          </a:p>
          <a:p>
            <a:pPr lvl="0" algn="just"/>
            <a:r>
              <a:rPr lang="ru-RU" dirty="0" smtClean="0"/>
              <a:t>Равенство  прав  </a:t>
            </a:r>
            <a:r>
              <a:rPr lang="ru-RU" b="1" i="1" dirty="0" smtClean="0"/>
              <a:t>всех</a:t>
            </a:r>
            <a:r>
              <a:rPr lang="ru-RU" b="1" dirty="0" smtClean="0"/>
              <a:t> </a:t>
            </a:r>
            <a:r>
              <a:rPr lang="ru-RU" b="1" i="1" dirty="0" smtClean="0"/>
              <a:t>граждан</a:t>
            </a:r>
            <a:r>
              <a:rPr lang="ru-RU" b="1" dirty="0" smtClean="0"/>
              <a:t> </a:t>
            </a:r>
            <a:r>
              <a:rPr lang="ru-RU" b="1" i="1" dirty="0" smtClean="0"/>
              <a:t>КР</a:t>
            </a:r>
            <a:r>
              <a:rPr lang="ru-RU" b="1" dirty="0" smtClean="0"/>
              <a:t> </a:t>
            </a:r>
            <a:r>
              <a:rPr lang="ru-RU" dirty="0" smtClean="0"/>
              <a:t>на получение качественного образования (Закон «Об образовании»)</a:t>
            </a:r>
          </a:p>
          <a:p>
            <a:pPr marL="0" lv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Рекомендация</a:t>
            </a:r>
            <a:r>
              <a:rPr lang="ru-RU" b="1" u="sng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0033CC"/>
                </a:solidFill>
              </a:rPr>
              <a:t>Привести </a:t>
            </a:r>
            <a:r>
              <a:rPr lang="ru-RU" b="1" dirty="0">
                <a:solidFill>
                  <a:srgbClr val="0033CC"/>
                </a:solidFill>
              </a:rPr>
              <a:t>Закон «Об образовании» </a:t>
            </a:r>
            <a:r>
              <a:rPr lang="ru-RU" b="1" dirty="0" smtClean="0">
                <a:solidFill>
                  <a:srgbClr val="0033CC"/>
                </a:solidFill>
              </a:rPr>
              <a:t>в </a:t>
            </a:r>
            <a:r>
              <a:rPr lang="ru-RU" b="1" dirty="0">
                <a:solidFill>
                  <a:srgbClr val="0033CC"/>
                </a:solidFill>
              </a:rPr>
              <a:t>соответствие с Конституцией для обеспечения права каждого на получение образования</a:t>
            </a:r>
          </a:p>
          <a:p>
            <a:pPr marL="0" lvl="0" indent="0" algn="just">
              <a:buNone/>
            </a:pPr>
            <a:endParaRPr lang="ru-RU" dirty="0" smtClean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2885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C00000"/>
                </a:solidFill>
              </a:rPr>
              <a:t>Рекомендации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endParaRPr lang="ru-RU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3400" b="1" dirty="0" smtClean="0">
                <a:solidFill>
                  <a:srgbClr val="0033CC"/>
                </a:solidFill>
              </a:rPr>
              <a:t>Проводить популяризацию рабочих </a:t>
            </a:r>
            <a:r>
              <a:rPr lang="ru-RU" sz="3400" b="1" dirty="0">
                <a:solidFill>
                  <a:srgbClr val="0033CC"/>
                </a:solidFill>
              </a:rPr>
              <a:t>специальностей среди девушек через специальные кампании </a:t>
            </a:r>
          </a:p>
          <a:p>
            <a:pPr lvl="0">
              <a:buFont typeface="Wingdings" pitchFamily="2" charset="2"/>
              <a:buChar char="Ø"/>
            </a:pPr>
            <a:r>
              <a:rPr lang="ru-RU" sz="3400" b="1" dirty="0">
                <a:solidFill>
                  <a:srgbClr val="0033CC"/>
                </a:solidFill>
              </a:rPr>
              <a:t>МОН внедрить механизмы поощрения руководителей учреждений НПО, которые удалось сократить гендерный дисбаланс среди  учащихся</a:t>
            </a:r>
          </a:p>
          <a:p>
            <a:pPr lvl="0">
              <a:buFont typeface="Wingdings" pitchFamily="2" charset="2"/>
              <a:buChar char="Ø"/>
            </a:pPr>
            <a:r>
              <a:rPr lang="ru-RU" sz="3400" b="1" dirty="0">
                <a:solidFill>
                  <a:srgbClr val="0033CC"/>
                </a:solidFill>
              </a:rPr>
              <a:t>Создать интернет-портал </a:t>
            </a:r>
            <a:r>
              <a:rPr lang="ru-RU" sz="3400" b="1" dirty="0" smtClean="0">
                <a:solidFill>
                  <a:srgbClr val="0033CC"/>
                </a:solidFill>
              </a:rPr>
              <a:t> с </a:t>
            </a:r>
            <a:r>
              <a:rPr lang="ru-RU" sz="3400" b="1" dirty="0">
                <a:solidFill>
                  <a:srgbClr val="0033CC"/>
                </a:solidFill>
              </a:rPr>
              <a:t>полной информации о возможностях и преимуществах получения разных профессий с использованием специальных материалов, направленных на изменение гендерных стереотипов и предубеждений в отношении разных профессий </a:t>
            </a:r>
          </a:p>
          <a:p>
            <a:pPr lvl="0">
              <a:buFont typeface="Wingdings" pitchFamily="2" charset="2"/>
              <a:buChar char="Ø"/>
            </a:pPr>
            <a:r>
              <a:rPr lang="ru-RU" sz="3400" b="1" dirty="0">
                <a:solidFill>
                  <a:srgbClr val="0033CC"/>
                </a:solidFill>
              </a:rPr>
              <a:t>В случае возрождения системы УПК на базе школьного образования обеспечить равные права и возможности для девочек и мальчиков для получения профессии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68867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u="sng" dirty="0" smtClean="0"/>
              <a:t> 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33CC"/>
                </a:solidFill>
              </a:rPr>
              <a:t>Ограничение свободы выбора профессии для девушек, гендерная </a:t>
            </a:r>
            <a:r>
              <a:rPr lang="ru-RU" sz="4000" b="1" dirty="0" err="1">
                <a:solidFill>
                  <a:srgbClr val="0033CC"/>
                </a:solidFill>
              </a:rPr>
              <a:t>стереотипизация</a:t>
            </a:r>
            <a:r>
              <a:rPr lang="ru-RU" sz="4000" b="1" dirty="0">
                <a:solidFill>
                  <a:srgbClr val="0033CC"/>
                </a:solidFill>
              </a:rPr>
              <a:t> отдельных направлений обучения и </a:t>
            </a:r>
            <a:r>
              <a:rPr lang="ru-RU" sz="4000" b="1" dirty="0" smtClean="0">
                <a:solidFill>
                  <a:srgbClr val="0033CC"/>
                </a:solidFill>
              </a:rPr>
              <a:t>специальностей</a:t>
            </a:r>
          </a:p>
          <a:p>
            <a:pPr marL="0" indent="0">
              <a:buNone/>
            </a:pPr>
            <a:r>
              <a:rPr lang="ru-RU" sz="3400" dirty="0"/>
              <a:t>одной из основных причин </a:t>
            </a:r>
            <a:r>
              <a:rPr lang="ru-RU" sz="3400" dirty="0" smtClean="0"/>
              <a:t> является стереотип о том, </a:t>
            </a:r>
            <a:r>
              <a:rPr lang="ru-RU" sz="3400" dirty="0"/>
              <a:t>что «настоящий» мужчина не боится опасностей, не жалуется на трудности и пр. Таким образом, предполагается, что мужской труд априори должен быть тяжелым и вредным, и «мужские» рабочие места зачастую воспроизводятся именно в таком залоге. Особенно наглядно это воспроизводится в рабочих специальностях, связанных с выполнением физической работы. Соответственно вопросы охраны труда и безопасности не являются в таких ситуациях приоритетом.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4763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u="sng" dirty="0" smtClean="0">
                <a:solidFill>
                  <a:srgbClr val="C00000"/>
                </a:solidFill>
              </a:rPr>
              <a:t>Рекомендации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33CC"/>
                </a:solidFill>
              </a:rPr>
              <a:t>Провести гендерную экспертизу Перечня профессий,  по которым ведется обучение в образовательных организациях НПО </a:t>
            </a:r>
            <a:r>
              <a:rPr lang="ru-RU" dirty="0" smtClean="0">
                <a:solidFill>
                  <a:srgbClr val="0033CC"/>
                </a:solidFill>
              </a:rPr>
              <a:t>  </a:t>
            </a:r>
            <a:r>
              <a:rPr lang="ru-RU" dirty="0">
                <a:solidFill>
                  <a:srgbClr val="0033CC"/>
                </a:solidFill>
              </a:rPr>
              <a:t>и внести соответствующие </a:t>
            </a:r>
            <a:r>
              <a:rPr lang="ru-RU" dirty="0" smtClean="0">
                <a:solidFill>
                  <a:srgbClr val="0033CC"/>
                </a:solidFill>
              </a:rPr>
              <a:t>изменения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33CC"/>
                </a:solidFill>
              </a:rPr>
              <a:t>Пересмотреть Перечень производств</a:t>
            </a:r>
            <a:r>
              <a:rPr lang="ru-RU" dirty="0">
                <a:solidFill>
                  <a:srgbClr val="0033CC"/>
                </a:solidFill>
              </a:rPr>
              <a:t>, работ, профессий и должностей с вредными и (или) опасными условиями труда, на которых запрещается применение труда женщин</a:t>
            </a:r>
          </a:p>
        </p:txBody>
      </p:sp>
    </p:spTree>
    <p:extLst>
      <p:ext uri="{BB962C8B-B14F-4D97-AF65-F5344CB8AC3E}">
        <p14:creationId xmlns:p14="http://schemas.microsoft.com/office/powerpoint/2010/main" xmlns="" val="30168654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u="sng" dirty="0" smtClean="0">
                <a:solidFill>
                  <a:srgbClr val="C00000"/>
                </a:solidFill>
              </a:rPr>
              <a:t>Проблема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endParaRPr lang="ru-RU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800" b="1" dirty="0" smtClean="0">
                <a:solidFill>
                  <a:srgbClr val="0033CC"/>
                </a:solidFill>
              </a:rPr>
              <a:t>Сегрегация в выборе направления/специальности обучения в учреждениях среднего и высшего  профессионального образования </a:t>
            </a:r>
          </a:p>
          <a:p>
            <a:pPr marL="0" indent="0" algn="ctr">
              <a:buNone/>
            </a:pPr>
            <a:r>
              <a:rPr lang="ru-RU" dirty="0" smtClean="0"/>
              <a:t>Наиболее </a:t>
            </a:r>
            <a:r>
              <a:rPr lang="ru-RU" dirty="0"/>
              <a:t>высока доля женщин, предпочитающих обучаться по таким направлениям как технология товаров широкого потребления (95,8%), здравоохранение (8,8%), образование (86,1%), культура и искусство (65,8%), сервис 60,5%. В то же время довольно низка по таким направлениям как архитектура и строительство (6,5%), разработка полезных ископаемых (3,9%)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56586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475656" y="188640"/>
            <a:ext cx="6552728" cy="510952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</a:rPr>
              <a:t>Распределение студентов ВПО по направлениям обучения </a:t>
            </a:r>
          </a:p>
          <a:p>
            <a:pPr algn="ctr"/>
            <a:r>
              <a:rPr lang="ru-RU" sz="1800" i="1" dirty="0" smtClean="0">
                <a:solidFill>
                  <a:srgbClr val="002060"/>
                </a:solidFill>
              </a:rPr>
              <a:t>(</a:t>
            </a:r>
            <a:r>
              <a:rPr lang="ru-RU" sz="1800" i="1" dirty="0">
                <a:solidFill>
                  <a:srgbClr val="002060"/>
                </a:solidFill>
              </a:rPr>
              <a:t>на начало 2014/2015 учебного года; в процентах) 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943239"/>
            <a:ext cx="8151181" cy="5726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13433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Гендерная сегрегация </a:t>
            </a:r>
            <a:r>
              <a:rPr lang="ru-RU" dirty="0">
                <a:solidFill>
                  <a:srgbClr val="002060"/>
                </a:solidFill>
              </a:rPr>
              <a:t>на рынке труда по отраслям  берет свое начало от  профессионального образования.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Мужчины </a:t>
            </a:r>
            <a:r>
              <a:rPr lang="ru-RU" dirty="0">
                <a:solidFill>
                  <a:srgbClr val="002060"/>
                </a:solidFill>
              </a:rPr>
              <a:t>составляют больше 90% работников горнодобывающей отрасли, в строительстве, транспорте и связи, в производстве и распределении электроэнергии, газа и воды», а женщины - 76,0% работников образования, 78,5% - здравоохранения и предоставления социальных услуг</a:t>
            </a:r>
            <a:r>
              <a:rPr lang="ru-RU" baseline="30000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08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Рекомендация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33CC"/>
                </a:solidFill>
              </a:rPr>
              <a:t> Проводить </a:t>
            </a:r>
            <a:r>
              <a:rPr lang="ru-RU" b="1" dirty="0">
                <a:solidFill>
                  <a:srgbClr val="0033CC"/>
                </a:solidFill>
              </a:rPr>
              <a:t>гендерно-направленную </a:t>
            </a:r>
            <a:r>
              <a:rPr lang="ru-RU" b="1" dirty="0" err="1">
                <a:solidFill>
                  <a:srgbClr val="0033CC"/>
                </a:solidFill>
              </a:rPr>
              <a:t>профориентационную</a:t>
            </a:r>
            <a:r>
              <a:rPr lang="ru-RU" b="1" dirty="0">
                <a:solidFill>
                  <a:srgbClr val="0033CC"/>
                </a:solidFill>
              </a:rPr>
              <a:t> работу для преодоления гендерных стереотипов в отношении тех или иных специальностей (в том числе гендерно-корректный язык информационных материалов) </a:t>
            </a:r>
          </a:p>
          <a:p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20046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C00000"/>
                </a:solidFill>
              </a:rPr>
              <a:t>Проблема</a:t>
            </a:r>
            <a:r>
              <a:rPr lang="ru-RU" u="sng" dirty="0" smtClean="0"/>
              <a:t> 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800" b="1" dirty="0">
                <a:solidFill>
                  <a:srgbClr val="0033CC"/>
                </a:solidFill>
              </a:rPr>
              <a:t>Низкий охват ЛОВЗ учреждениями профессионального образования </a:t>
            </a:r>
            <a:endParaRPr lang="ru-RU" sz="3800" b="1" dirty="0" smtClean="0">
              <a:solidFill>
                <a:srgbClr val="0033CC"/>
              </a:solidFill>
            </a:endParaRPr>
          </a:p>
          <a:p>
            <a:r>
              <a:rPr lang="ky-KG" dirty="0">
                <a:solidFill>
                  <a:srgbClr val="002060"/>
                </a:solidFill>
              </a:rPr>
              <a:t>Внесение изменений и дополнений в Закон </a:t>
            </a:r>
            <a:r>
              <a:rPr lang="ky-KG" dirty="0" smtClean="0">
                <a:solidFill>
                  <a:srgbClr val="002060"/>
                </a:solidFill>
              </a:rPr>
              <a:t>“</a:t>
            </a:r>
            <a:r>
              <a:rPr lang="ky-KG" dirty="0">
                <a:solidFill>
                  <a:srgbClr val="002060"/>
                </a:solidFill>
              </a:rPr>
              <a:t>Об образовании” в части определения квоты</a:t>
            </a:r>
            <a:r>
              <a:rPr lang="ky-KG" b="1" dirty="0">
                <a:solidFill>
                  <a:srgbClr val="002060"/>
                </a:solidFill>
              </a:rPr>
              <a:t> </a:t>
            </a:r>
            <a:r>
              <a:rPr lang="ky-KG" dirty="0" smtClean="0">
                <a:solidFill>
                  <a:srgbClr val="002060"/>
                </a:solidFill>
              </a:rPr>
              <a:t> позволило увеличить  охват ЛОВЗ </a:t>
            </a:r>
            <a:r>
              <a:rPr lang="ky-KG" dirty="0">
                <a:solidFill>
                  <a:srgbClr val="002060"/>
                </a:solidFill>
              </a:rPr>
              <a:t>профессиональным </a:t>
            </a:r>
            <a:r>
              <a:rPr lang="ky-KG" dirty="0" smtClean="0">
                <a:solidFill>
                  <a:srgbClr val="002060"/>
                </a:solidFill>
              </a:rPr>
              <a:t>образованием</a:t>
            </a:r>
          </a:p>
          <a:p>
            <a:r>
              <a:rPr lang="ky-KG" dirty="0" smtClean="0">
                <a:solidFill>
                  <a:srgbClr val="002060"/>
                </a:solidFill>
              </a:rPr>
              <a:t>в </a:t>
            </a:r>
            <a:r>
              <a:rPr lang="ky-KG" dirty="0">
                <a:solidFill>
                  <a:srgbClr val="002060"/>
                </a:solidFill>
              </a:rPr>
              <a:t>2012-2013 учебном году, в рамках данной квоты, поступило 43 абитуриента</a:t>
            </a:r>
            <a:r>
              <a:rPr lang="ky-KG" dirty="0" smtClean="0">
                <a:solidFill>
                  <a:srgbClr val="002060"/>
                </a:solidFill>
              </a:rPr>
              <a:t>,</a:t>
            </a:r>
          </a:p>
          <a:p>
            <a:r>
              <a:rPr lang="ky-KG" dirty="0" smtClean="0">
                <a:solidFill>
                  <a:srgbClr val="002060"/>
                </a:solidFill>
              </a:rPr>
              <a:t>в </a:t>
            </a:r>
            <a:r>
              <a:rPr lang="ky-KG" dirty="0">
                <a:solidFill>
                  <a:srgbClr val="002060"/>
                </a:solidFill>
              </a:rPr>
              <a:t>2013-2014 учебном году – 60 абитуриентов. </a:t>
            </a:r>
            <a:r>
              <a:rPr lang="ky-KG" dirty="0" smtClean="0">
                <a:solidFill>
                  <a:srgbClr val="002060"/>
                </a:solidFill>
              </a:rPr>
              <a:t> </a:t>
            </a:r>
          </a:p>
          <a:p>
            <a:r>
              <a:rPr lang="ky-KG" dirty="0" smtClean="0">
                <a:solidFill>
                  <a:srgbClr val="002060"/>
                </a:solidFill>
              </a:rPr>
              <a:t>в </a:t>
            </a:r>
            <a:r>
              <a:rPr lang="ky-KG" dirty="0">
                <a:solidFill>
                  <a:srgbClr val="002060"/>
                </a:solidFill>
              </a:rPr>
              <a:t>2014-2015 учебном </a:t>
            </a:r>
            <a:r>
              <a:rPr lang="ky-KG" dirty="0" smtClean="0">
                <a:solidFill>
                  <a:srgbClr val="002060"/>
                </a:solidFill>
              </a:rPr>
              <a:t>году   - 54 </a:t>
            </a:r>
            <a:r>
              <a:rPr lang="ky-KG" dirty="0">
                <a:solidFill>
                  <a:srgbClr val="002060"/>
                </a:solidFill>
              </a:rPr>
              <a:t>абитуриента, </a:t>
            </a:r>
            <a:endParaRPr lang="ky-KG" dirty="0" smtClean="0">
              <a:solidFill>
                <a:srgbClr val="002060"/>
              </a:solidFill>
            </a:endParaRPr>
          </a:p>
          <a:p>
            <a:r>
              <a:rPr lang="ky-KG" dirty="0" smtClean="0">
                <a:solidFill>
                  <a:srgbClr val="002060"/>
                </a:solidFill>
              </a:rPr>
              <a:t>в </a:t>
            </a:r>
            <a:r>
              <a:rPr lang="ky-KG" dirty="0">
                <a:solidFill>
                  <a:srgbClr val="002060"/>
                </a:solidFill>
              </a:rPr>
              <a:t>2015-2016 учебном году </a:t>
            </a:r>
            <a:r>
              <a:rPr lang="ky-KG" dirty="0" smtClean="0">
                <a:solidFill>
                  <a:srgbClr val="002060"/>
                </a:solidFill>
              </a:rPr>
              <a:t> - 59 абитуриентов 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84514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C00000"/>
                </a:solidFill>
              </a:rPr>
              <a:t>Рекомендация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endParaRPr lang="ru-RU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33CC"/>
                </a:solidFill>
              </a:rPr>
              <a:t>МОН внедрить механизмы поощрения руководителей учреждений профессионального образования, которые улучшили доступ для ЛОВЗ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9820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1" y="836712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</a:p>
          <a:p>
            <a:pPr algn="ctr"/>
            <a:r>
              <a:rPr lang="ru-RU" sz="2800" b="1" dirty="0" smtClean="0">
                <a:solidFill>
                  <a:srgbClr val="0033CC"/>
                </a:solidFill>
              </a:rPr>
              <a:t>Законодательство  </a:t>
            </a:r>
            <a:r>
              <a:rPr lang="ru-RU" sz="2800" b="1" dirty="0">
                <a:solidFill>
                  <a:srgbClr val="0033CC"/>
                </a:solidFill>
              </a:rPr>
              <a:t>в области образования </a:t>
            </a:r>
            <a:br>
              <a:rPr lang="ru-RU" sz="2800" b="1" dirty="0">
                <a:solidFill>
                  <a:srgbClr val="0033CC"/>
                </a:solidFill>
              </a:rPr>
            </a:br>
            <a:r>
              <a:rPr lang="ru-RU" sz="2800" b="1" dirty="0">
                <a:solidFill>
                  <a:srgbClr val="0033CC"/>
                </a:solidFill>
              </a:rPr>
              <a:t>является гендерно-нейтральным </a:t>
            </a:r>
          </a:p>
          <a:p>
            <a:pPr algn="ctr"/>
            <a:r>
              <a:rPr lang="ru-RU" sz="2800" dirty="0"/>
              <a:t> Законы  «О дошкольном образовании»,</a:t>
            </a:r>
          </a:p>
          <a:p>
            <a:pPr algn="ctr"/>
            <a:r>
              <a:rPr lang="ru-RU" sz="2800" dirty="0"/>
              <a:t> «О статусе учителя», «О начальном</a:t>
            </a:r>
            <a:r>
              <a:rPr lang="ru-RU" sz="2800" dirty="0">
                <a:hlinkClick r:id="rId2"/>
              </a:rPr>
              <a:t> </a:t>
            </a:r>
            <a:r>
              <a:rPr lang="ru-RU" sz="2800" dirty="0"/>
              <a:t>профессиональном образовании», государственные образовательные стандарты и др.  содержат общие формулировки, но не содержат механизмов обеспечения гендерного равенства  </a:t>
            </a: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Рекомендация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endParaRPr lang="ru-RU" sz="2800" b="1" u="sng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0033CC"/>
                </a:solidFill>
              </a:rPr>
              <a:t>Провести гендерную экспертизу законодательства в области образования и внести соответствующие изменения и дополнения </a:t>
            </a:r>
          </a:p>
        </p:txBody>
      </p:sp>
    </p:spTree>
    <p:extLst>
      <p:ext uri="{BB962C8B-B14F-4D97-AF65-F5344CB8AC3E}">
        <p14:creationId xmlns:p14="http://schemas.microsoft.com/office/powerpoint/2010/main" xmlns="" val="2954016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6796" y="908720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3200" b="1" u="sng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0033CC"/>
                </a:solidFill>
              </a:rPr>
              <a:t>Отсутствие </a:t>
            </a:r>
            <a:r>
              <a:rPr lang="ru-RU" sz="3200" b="1" dirty="0">
                <a:solidFill>
                  <a:srgbClr val="0033CC"/>
                </a:solidFill>
              </a:rPr>
              <a:t>физического доступа ЛОВЗ в большинство образовательных </a:t>
            </a:r>
            <a:r>
              <a:rPr lang="ru-RU" sz="3200" b="1" dirty="0" smtClean="0">
                <a:solidFill>
                  <a:srgbClr val="0033CC"/>
                </a:solidFill>
              </a:rPr>
              <a:t>организаций</a:t>
            </a:r>
          </a:p>
          <a:p>
            <a:pPr algn="ctr"/>
            <a:r>
              <a:rPr lang="ru-RU" sz="3200" b="1" u="sng" dirty="0" smtClean="0">
                <a:solidFill>
                  <a:srgbClr val="C00000"/>
                </a:solidFill>
              </a:rPr>
              <a:t>Рекомендация</a:t>
            </a:r>
            <a:r>
              <a:rPr lang="ru-RU" sz="3200" b="1" u="sng" dirty="0" smtClean="0"/>
              <a:t> </a:t>
            </a:r>
          </a:p>
          <a:p>
            <a:pPr algn="ctr"/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0033CC"/>
                </a:solidFill>
              </a:rPr>
              <a:t>Разработать </a:t>
            </a:r>
            <a:r>
              <a:rPr lang="ru-RU" sz="3200" b="1" dirty="0">
                <a:solidFill>
                  <a:srgbClr val="0033CC"/>
                </a:solidFill>
              </a:rPr>
              <a:t>и утвердить Технические регламенты для строительства и капитального ремонта объектов образования всех уровней с учетом потребностей ЛОВЗ</a:t>
            </a:r>
          </a:p>
        </p:txBody>
      </p:sp>
    </p:spTree>
    <p:extLst>
      <p:ext uri="{BB962C8B-B14F-4D97-AF65-F5344CB8AC3E}">
        <p14:creationId xmlns:p14="http://schemas.microsoft.com/office/powerpoint/2010/main" xmlns="" val="2873352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Дошкольное 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8730573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24936" cy="2664296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2900" b="1" dirty="0" smtClean="0">
                <a:solidFill>
                  <a:srgbClr val="0033CC"/>
                </a:solidFill>
              </a:rPr>
              <a:t>Низкий </a:t>
            </a:r>
            <a:r>
              <a:rPr lang="ru-RU" sz="2900" b="1" dirty="0" smtClean="0">
                <a:solidFill>
                  <a:srgbClr val="0033CC"/>
                </a:solidFill>
              </a:rPr>
              <a:t>охват дошкольным образованием (18,7 %), в том числе разрыв в охвате  в сельской и городской местности, а также региональный разрыв, и загруженность государственных и муниципальных </a:t>
            </a:r>
            <a:r>
              <a:rPr lang="ru-RU" sz="2900" b="1" dirty="0" smtClean="0">
                <a:solidFill>
                  <a:srgbClr val="0033CC"/>
                </a:solidFill>
              </a:rPr>
              <a:t>ДДО</a:t>
            </a:r>
            <a:endParaRPr lang="ru-RU" sz="2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672408"/>
          </a:xfrm>
        </p:spPr>
        <p:txBody>
          <a:bodyPr>
            <a:normAutofit fontScale="92500" lnSpcReduction="20000"/>
          </a:bodyPr>
          <a:lstStyle/>
          <a:p>
            <a:pPr lvl="0" algn="ctr">
              <a:buNone/>
            </a:pPr>
            <a:r>
              <a:rPr lang="ru-RU" sz="3800" b="1" u="sng" dirty="0" smtClean="0">
                <a:solidFill>
                  <a:srgbClr val="C00000"/>
                </a:solidFill>
              </a:rPr>
              <a:t>Рекомендации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ru-RU" sz="3100" dirty="0" smtClean="0">
                <a:solidFill>
                  <a:srgbClr val="002060"/>
                </a:solidFill>
              </a:rPr>
              <a:t>Целевое </a:t>
            </a:r>
            <a:r>
              <a:rPr lang="ru-RU" sz="3100" dirty="0" smtClean="0">
                <a:solidFill>
                  <a:srgbClr val="002060"/>
                </a:solidFill>
              </a:rPr>
              <a:t>государственное финансирование открытия новых ДДО, особенно в сельской местности</a:t>
            </a:r>
          </a:p>
          <a:p>
            <a:pPr lvl="0">
              <a:buFont typeface="Wingdings" pitchFamily="2" charset="2"/>
              <a:buChar char="Ø"/>
            </a:pPr>
            <a:r>
              <a:rPr lang="ru-RU" sz="3100" dirty="0" smtClean="0">
                <a:solidFill>
                  <a:srgbClr val="002060"/>
                </a:solidFill>
              </a:rPr>
              <a:t>Расширение ГЧП при открытии новых ДДО</a:t>
            </a:r>
          </a:p>
          <a:p>
            <a:pPr lvl="0">
              <a:buFont typeface="Wingdings" pitchFamily="2" charset="2"/>
              <a:buChar char="Ø"/>
            </a:pPr>
            <a:r>
              <a:rPr lang="ru-RU" sz="3100" dirty="0" smtClean="0">
                <a:solidFill>
                  <a:srgbClr val="002060"/>
                </a:solidFill>
              </a:rPr>
              <a:t>Совершенствование налогообложения ДДО как социально-значимых объектов и государственное регулирование предельных цен на услуги частных </a:t>
            </a:r>
            <a:r>
              <a:rPr lang="ru-RU" sz="3100" dirty="0" smtClean="0">
                <a:solidFill>
                  <a:srgbClr val="002060"/>
                </a:solidFill>
              </a:rPr>
              <a:t>ДДО</a:t>
            </a:r>
            <a:endParaRPr lang="ru-RU" sz="31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244827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Проблема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0033CC"/>
                </a:solidFill>
              </a:rPr>
              <a:t>Низкий </a:t>
            </a:r>
            <a:r>
              <a:rPr lang="ru-RU" sz="2800" b="1" dirty="0" smtClean="0">
                <a:solidFill>
                  <a:srgbClr val="0033CC"/>
                </a:solidFill>
              </a:rPr>
              <a:t>охват дошкольным образованием (18,7 %), в том числе разрыв в охвате  в сельской и городской местности, а также региональный разрыв, и загруженность государственных и муниципальных </a:t>
            </a:r>
            <a:r>
              <a:rPr lang="ru-RU" sz="2800" b="1" dirty="0" smtClean="0">
                <a:solidFill>
                  <a:srgbClr val="0033CC"/>
                </a:solidFill>
              </a:rPr>
              <a:t>ДДО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36912"/>
            <a:ext cx="8496944" cy="3888432"/>
          </a:xfrm>
        </p:spPr>
        <p:txBody>
          <a:bodyPr>
            <a:normAutofit fontScale="55000" lnSpcReduction="20000"/>
          </a:bodyPr>
          <a:lstStyle/>
          <a:p>
            <a:pPr lvl="0" algn="ctr">
              <a:buNone/>
            </a:pPr>
            <a:r>
              <a:rPr lang="ru-RU" sz="5100" b="1" u="sng" dirty="0" smtClean="0">
                <a:solidFill>
                  <a:srgbClr val="C00000"/>
                </a:solidFill>
              </a:rPr>
              <a:t>Рекомендации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ru-RU" sz="4100" dirty="0" smtClean="0">
                <a:solidFill>
                  <a:srgbClr val="002060"/>
                </a:solidFill>
              </a:rPr>
              <a:t>Развитие</a:t>
            </a:r>
            <a:r>
              <a:rPr lang="ru-RU" dirty="0" smtClean="0"/>
              <a:t> </a:t>
            </a:r>
            <a:r>
              <a:rPr lang="ru-RU" sz="4100" dirty="0" smtClean="0">
                <a:solidFill>
                  <a:srgbClr val="002060"/>
                </a:solidFill>
              </a:rPr>
              <a:t>сети ведомственных и подшефных ДДО</a:t>
            </a:r>
          </a:p>
          <a:p>
            <a:pPr lvl="0">
              <a:buFont typeface="Wingdings" pitchFamily="2" charset="2"/>
              <a:buChar char="Ø"/>
            </a:pPr>
            <a:r>
              <a:rPr lang="ru-RU" sz="4100" dirty="0" smtClean="0">
                <a:solidFill>
                  <a:srgbClr val="002060"/>
                </a:solidFill>
              </a:rPr>
              <a:t>Развитие системы квотирования для детей ОВЗ в частных школах</a:t>
            </a:r>
          </a:p>
          <a:p>
            <a:pPr>
              <a:buFont typeface="Wingdings" pitchFamily="2" charset="2"/>
              <a:buChar char="Ø"/>
            </a:pPr>
            <a:r>
              <a:rPr lang="ru-RU" sz="4100" dirty="0" smtClean="0">
                <a:solidFill>
                  <a:srgbClr val="002060"/>
                </a:solidFill>
              </a:rPr>
              <a:t>В ПП КР «Об оценке эффективности деятельности государственных органов исполнительной власти и органов местного самоуправления </a:t>
            </a:r>
            <a:r>
              <a:rPr lang="ru-RU" sz="4100" dirty="0" err="1" smtClean="0">
                <a:solidFill>
                  <a:srgbClr val="002060"/>
                </a:solidFill>
              </a:rPr>
              <a:t>Кыргызской</a:t>
            </a:r>
            <a:r>
              <a:rPr lang="ru-RU" sz="4100" dirty="0" smtClean="0">
                <a:solidFill>
                  <a:srgbClr val="002060"/>
                </a:solidFill>
              </a:rPr>
              <a:t> Республики» от 17 февраля 2012 года N 105 по  критерию количества детей, посещающих ДОУ, в % к общему количеству детей оценивать эффективность деятельности не только  </a:t>
            </a:r>
            <a:r>
              <a:rPr lang="ru-RU" sz="4100" dirty="0" err="1" smtClean="0">
                <a:solidFill>
                  <a:srgbClr val="002060"/>
                </a:solidFill>
              </a:rPr>
              <a:t>МОиН</a:t>
            </a:r>
            <a:r>
              <a:rPr lang="ru-RU" sz="4100" dirty="0" smtClean="0">
                <a:solidFill>
                  <a:srgbClr val="002060"/>
                </a:solidFill>
              </a:rPr>
              <a:t>, но и ОМСУ.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</TotalTime>
  <Words>1500</Words>
  <Application>Microsoft Office PowerPoint</Application>
  <PresentationFormat>Экран (4:3)</PresentationFormat>
  <Paragraphs>135</Paragraphs>
  <Slides>38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Тема Office</vt:lpstr>
      <vt:lpstr>Диаграмма</vt:lpstr>
      <vt:lpstr>Обзор гендерных аспектов и инклюзии в образовании Кыргызстана:  ключевые проблемы и рекомендации</vt:lpstr>
      <vt:lpstr>Общие проблемы законодательства </vt:lpstr>
      <vt:lpstr>Слайд 3</vt:lpstr>
      <vt:lpstr>Слайд 4</vt:lpstr>
      <vt:lpstr>Слайд 5</vt:lpstr>
      <vt:lpstr>Дошкольное образование</vt:lpstr>
      <vt:lpstr>Слайд 7</vt:lpstr>
      <vt:lpstr>Проблема  Низкий охват дошкольным образованием (18,7 %), в том числе разрыв в охвате  в сельской и городской местности, а также региональный разрыв, и загруженность государственных и муниципальных ДДО</vt:lpstr>
      <vt:lpstr>Проблема  Низкий охват дошкольным образованием (18,7 %), в том числе разрыв в охвате  в сельской и городской местности, а также региональный разрыв, и загруженность государственных и муниципальных ДДО</vt:lpstr>
      <vt:lpstr>Проблема  Гендерный дисбаланс в составе педагогов ДДО </vt:lpstr>
      <vt:lpstr>Проблема  Недостаточная гендерная компетентность работников ДДО </vt:lpstr>
      <vt:lpstr>Школьное образование</vt:lpstr>
      <vt:lpstr>Проблема  Неравенство в охвате детей школьным образованием в зависимости от пола, ступени обучения ребенка, а также от территории </vt:lpstr>
      <vt:lpstr>Проблема  Выбывание детей, особенно после 9 класса в связи с вынужденной трудовой занятостью</vt:lpstr>
      <vt:lpstr>Проблема  Выбывание девочек по причине вынужденного вступления в фактические брачные отношения, в том числе в результате умыкания</vt:lpstr>
      <vt:lpstr>Проблема  Выбывание детей, особенно девочек, по причине религиозных и культурных убеждений родителей </vt:lpstr>
      <vt:lpstr>Проблема  Гендерный дисбаланс в составе педагогов школ</vt:lpstr>
      <vt:lpstr>Проблема  Недостаточная гендерная компетентность работников школ</vt:lpstr>
      <vt:lpstr>Проблема  Дети ОВЗ имеют ограниченный доступ к получению школьного образования</vt:lpstr>
      <vt:lpstr>Проблема  Дети ОВЗ имеют ограниченный доступ к получению школьного образования</vt:lpstr>
      <vt:lpstr>Проблема  Дети ОВЗ имеют ограниченный доступ к получению школьного образования</vt:lpstr>
      <vt:lpstr>Проблема  Дети ОВЗ имеют ограниченный доступ к получению школьного образования</vt:lpstr>
      <vt:lpstr>Профессиональное образование</vt:lpstr>
      <vt:lpstr>Слайд 24</vt:lpstr>
      <vt:lpstr>Численность учащихся в учреждениях начального профессионального образования  с разбивкой по полу</vt:lpstr>
      <vt:lpstr>Численность учащихся в учреждениях  среднего  профессионального образования     с разбивкой по полу</vt:lpstr>
      <vt:lpstr>Численность студентов в учреждениях ВПО  с разбивкой по полу</vt:lpstr>
      <vt:lpstr>Слайд 28</vt:lpstr>
      <vt:lpstr>Проблема</vt:lpstr>
      <vt:lpstr>Рекомендации </vt:lpstr>
      <vt:lpstr>Проблема </vt:lpstr>
      <vt:lpstr>Рекомендации </vt:lpstr>
      <vt:lpstr>Проблема </vt:lpstr>
      <vt:lpstr>Слайд 34</vt:lpstr>
      <vt:lpstr>Слайд 35</vt:lpstr>
      <vt:lpstr>Рекомендация </vt:lpstr>
      <vt:lpstr>Проблема </vt:lpstr>
      <vt:lpstr>Рекомендация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45</cp:revision>
  <dcterms:created xsi:type="dcterms:W3CDTF">2016-03-30T11:58:14Z</dcterms:created>
  <dcterms:modified xsi:type="dcterms:W3CDTF">2016-03-31T07:30:17Z</dcterms:modified>
</cp:coreProperties>
</file>